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68" r:id="rId5"/>
    <p:sldId id="311" r:id="rId6"/>
    <p:sldId id="312" r:id="rId7"/>
    <p:sldId id="297" r:id="rId8"/>
    <p:sldId id="313" r:id="rId9"/>
    <p:sldId id="314" r:id="rId10"/>
    <p:sldId id="319" r:id="rId11"/>
    <p:sldId id="318" r:id="rId12"/>
    <p:sldId id="315" r:id="rId13"/>
    <p:sldId id="316" r:id="rId14"/>
    <p:sldId id="317"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DFA04-31EF-49B6-AFAE-2287858E0303}"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82968BA3-DFCC-4B51-ABB1-F1F4791698B0}">
      <dgm:prSet custT="1"/>
      <dgm:spPr>
        <a:solidFill>
          <a:schemeClr val="tx1"/>
        </a:solidFill>
      </dgm:spPr>
      <dgm:t>
        <a:bodyPr/>
        <a:lstStyle/>
        <a:p>
          <a:r>
            <a:rPr lang="en-GB" sz="1800" dirty="0">
              <a:solidFill>
                <a:schemeClr val="bg1"/>
              </a:solidFill>
              <a:latin typeface="Times New Roman" panose="02020603050405020304" pitchFamily="18" charset="0"/>
              <a:cs typeface="Times New Roman" panose="02020603050405020304" pitchFamily="18" charset="0"/>
            </a:rPr>
            <a:t>Develop a centralized, secure, and user</a:t>
          </a:r>
          <a:endParaRPr lang="en-US" sz="1800" dirty="0">
            <a:solidFill>
              <a:schemeClr val="bg1"/>
            </a:solidFill>
            <a:latin typeface="Times New Roman" panose="02020603050405020304" pitchFamily="18" charset="0"/>
            <a:cs typeface="Times New Roman" panose="02020603050405020304" pitchFamily="18" charset="0"/>
          </a:endParaRPr>
        </a:p>
      </dgm:t>
    </dgm:pt>
    <dgm:pt modelId="{8BC987EC-BEB5-4480-B241-99E630336DA8}" type="sibTrans" cxnId="{E50EA410-61F4-443F-B045-5AC0708EA191}">
      <dgm:prSet/>
      <dgm:spPr/>
      <dgm:t>
        <a:bodyPr/>
        <a:lstStyle/>
        <a:p>
          <a:endParaRPr lang="en-US"/>
        </a:p>
      </dgm:t>
    </dgm:pt>
    <dgm:pt modelId="{B474C1A9-9141-4567-8AA6-A8446206794E}" type="parTrans" cxnId="{E50EA410-61F4-443F-B045-5AC0708EA191}">
      <dgm:prSet/>
      <dgm:spPr/>
      <dgm:t>
        <a:bodyPr/>
        <a:lstStyle/>
        <a:p>
          <a:pPr algn="l"/>
          <a:endParaRPr lang="en-US"/>
        </a:p>
      </dgm:t>
    </dgm:pt>
    <dgm:pt modelId="{CFC6C321-565B-4736-9600-0849B35804F7}">
      <dgm:prSet custT="1"/>
      <dgm:spPr/>
      <dgm:t>
        <a:bodyPr/>
        <a:lstStyle/>
        <a:p>
          <a:r>
            <a:rPr lang="en-US" sz="1800" dirty="0">
              <a:solidFill>
                <a:schemeClr val="bg1"/>
              </a:solidFill>
              <a:latin typeface="Times New Roman" panose="02020603050405020304" pitchFamily="18" charset="0"/>
              <a:ea typeface="Fira Sans" pitchFamily="34" charset="-122"/>
              <a:cs typeface="Times New Roman" panose="02020603050405020304" pitchFamily="18" charset="0"/>
            </a:rPr>
            <a:t>The motivation is to move away from fragmented and outdated systems.</a:t>
          </a:r>
          <a:endParaRPr lang="en-US" sz="1800" dirty="0">
            <a:solidFill>
              <a:schemeClr val="bg1"/>
            </a:solidFill>
            <a:latin typeface="Times New Roman" panose="02020603050405020304" pitchFamily="18" charset="0"/>
            <a:cs typeface="Times New Roman" panose="02020603050405020304" pitchFamily="18" charset="0"/>
          </a:endParaRPr>
        </a:p>
      </dgm:t>
    </dgm:pt>
    <dgm:pt modelId="{E552DB50-1B67-4762-89F9-7D3490111E2B}" type="sibTrans" cxnId="{1CBB0F56-2A16-469E-B30F-2E05729C9C4B}">
      <dgm:prSet/>
      <dgm:spPr/>
      <dgm:t>
        <a:bodyPr/>
        <a:lstStyle/>
        <a:p>
          <a:endParaRPr lang="en-US"/>
        </a:p>
      </dgm:t>
    </dgm:pt>
    <dgm:pt modelId="{E16317D1-6F50-4823-97B7-A2996F0FE94D}" type="parTrans" cxnId="{1CBB0F56-2A16-469E-B30F-2E05729C9C4B}">
      <dgm:prSet/>
      <dgm:spPr/>
      <dgm:t>
        <a:bodyPr/>
        <a:lstStyle/>
        <a:p>
          <a:pPr algn="l"/>
          <a:endParaRPr lang="en-US"/>
        </a:p>
      </dgm:t>
    </dgm:pt>
    <dgm:pt modelId="{44097D21-977F-4452-AE35-C129A16A3F89}">
      <dgm:prSet custT="1"/>
      <dgm:spPr/>
      <dgm:t>
        <a:bodyPr/>
        <a:lstStyle/>
        <a:p>
          <a:r>
            <a:rPr lang="en-US" sz="1800" dirty="0">
              <a:solidFill>
                <a:schemeClr val="bg1"/>
              </a:solidFill>
              <a:latin typeface="Times New Roman" panose="02020603050405020304" pitchFamily="18" charset="0"/>
              <a:ea typeface="Fira Sans" pitchFamily="34" charset="-122"/>
              <a:cs typeface="Times New Roman" panose="02020603050405020304" pitchFamily="18" charset="0"/>
            </a:rPr>
            <a:t>Goal is to improve efficiency, trust, and accessibility for all stakeholders.</a:t>
          </a:r>
          <a:endParaRPr lang="en-US" sz="1800" dirty="0">
            <a:solidFill>
              <a:schemeClr val="bg1"/>
            </a:solidFill>
            <a:latin typeface="Times New Roman" panose="02020603050405020304" pitchFamily="18" charset="0"/>
            <a:cs typeface="Times New Roman" panose="02020603050405020304" pitchFamily="18" charset="0"/>
          </a:endParaRPr>
        </a:p>
      </dgm:t>
    </dgm:pt>
    <dgm:pt modelId="{EB2757D3-D785-439B-8033-3912AFC7CDAA}" type="sibTrans" cxnId="{F88F4232-77DC-40B9-BB0F-3421FBFA38E2}">
      <dgm:prSet/>
      <dgm:spPr/>
      <dgm:t>
        <a:bodyPr/>
        <a:lstStyle/>
        <a:p>
          <a:endParaRPr lang="en-US"/>
        </a:p>
      </dgm:t>
    </dgm:pt>
    <dgm:pt modelId="{5FFA1078-907B-401E-8F53-8B5E1527C8B3}" type="parTrans" cxnId="{F88F4232-77DC-40B9-BB0F-3421FBFA38E2}">
      <dgm:prSet/>
      <dgm:spPr/>
      <dgm:t>
        <a:bodyPr/>
        <a:lstStyle/>
        <a:p>
          <a:pPr algn="l"/>
          <a:endParaRPr lang="en-US"/>
        </a:p>
      </dgm:t>
    </dgm:pt>
    <dgm:pt modelId="{501DC69F-43F9-4B1E-BE22-6D9FA0AFC528}">
      <dgm:prSet custT="1"/>
      <dgm:spPr/>
      <dgm:t>
        <a:bodyPr/>
        <a:lstStyle/>
        <a:p>
          <a:r>
            <a:rPr lang="en-US" sz="1800" b="1" dirty="0">
              <a:solidFill>
                <a:schemeClr val="bg1"/>
              </a:solidFill>
              <a:latin typeface="+mn-lt"/>
              <a:ea typeface="Anton" pitchFamily="34" charset="-122"/>
              <a:cs typeface="Anton" pitchFamily="34" charset="-120"/>
            </a:rPr>
            <a:t>Build Trust</a:t>
          </a:r>
          <a:endParaRPr lang="en-US" sz="1800" b="1" dirty="0">
            <a:solidFill>
              <a:schemeClr val="bg1"/>
            </a:solidFill>
            <a:latin typeface="+mn-lt"/>
          </a:endParaRPr>
        </a:p>
      </dgm:t>
    </dgm:pt>
    <dgm:pt modelId="{05A1C2F3-0854-4F17-AD49-F6E4F5029DC1}" type="sibTrans" cxnId="{A1DD0BFE-1A98-40AA-BB60-9659ADA72CA3}">
      <dgm:prSet/>
      <dgm:spPr/>
      <dgm:t>
        <a:bodyPr/>
        <a:lstStyle/>
        <a:p>
          <a:endParaRPr lang="en-US"/>
        </a:p>
      </dgm:t>
    </dgm:pt>
    <dgm:pt modelId="{D662275D-EF71-4EF0-8C53-5B09830A2AA4}" type="parTrans" cxnId="{A1DD0BFE-1A98-40AA-BB60-9659ADA72CA3}">
      <dgm:prSet/>
      <dgm:spPr/>
      <dgm:t>
        <a:bodyPr/>
        <a:lstStyle/>
        <a:p>
          <a:pPr algn="l"/>
          <a:endParaRPr lang="en-US"/>
        </a:p>
      </dgm:t>
    </dgm:pt>
    <dgm:pt modelId="{B157653D-2397-47E3-94A8-8E8B13726408}">
      <dgm:prSet custT="1"/>
      <dgm:spPr/>
      <dgm:t>
        <a:bodyPr/>
        <a:lstStyle/>
        <a:p>
          <a:r>
            <a:rPr lang="en-US" sz="1800" b="1" dirty="0">
              <a:solidFill>
                <a:schemeClr val="bg1"/>
              </a:solidFill>
              <a:latin typeface="+mn-lt"/>
              <a:ea typeface="Anton" pitchFamily="34" charset="-122"/>
              <a:cs typeface="Anton" pitchFamily="34" charset="-120"/>
            </a:rPr>
            <a:t>Improve Efficiency</a:t>
          </a:r>
          <a:endParaRPr lang="en-US" sz="1800" b="1" dirty="0">
            <a:solidFill>
              <a:schemeClr val="bg1"/>
            </a:solidFill>
            <a:latin typeface="+mn-lt"/>
          </a:endParaRPr>
        </a:p>
      </dgm:t>
    </dgm:pt>
    <dgm:pt modelId="{C11CD3A4-ED92-4609-A589-8DA6272582F8}" type="sibTrans" cxnId="{950692EB-01A7-4BA3-A03C-6D1E2A5F26EE}">
      <dgm:prSet/>
      <dgm:spPr/>
      <dgm:t>
        <a:bodyPr/>
        <a:lstStyle/>
        <a:p>
          <a:endParaRPr lang="en-US"/>
        </a:p>
      </dgm:t>
    </dgm:pt>
    <dgm:pt modelId="{7C340691-872A-42EE-977C-5B833001E6A0}" type="parTrans" cxnId="{950692EB-01A7-4BA3-A03C-6D1E2A5F26EE}">
      <dgm:prSet/>
      <dgm:spPr/>
      <dgm:t>
        <a:bodyPr/>
        <a:lstStyle/>
        <a:p>
          <a:pPr algn="l"/>
          <a:endParaRPr lang="en-US"/>
        </a:p>
      </dgm:t>
    </dgm:pt>
    <dgm:pt modelId="{9B50AE85-DEA1-41F3-9C2C-24A18069C473}">
      <dgm:prSet custT="1"/>
      <dgm:spPr/>
      <dgm:t>
        <a:bodyPr/>
        <a:lstStyle/>
        <a:p>
          <a:r>
            <a:rPr lang="en-US" sz="1800" b="1" dirty="0">
              <a:solidFill>
                <a:schemeClr val="bg1"/>
              </a:solidFill>
              <a:latin typeface="+mn-lt"/>
              <a:ea typeface="Anton" pitchFamily="34" charset="-122"/>
              <a:cs typeface="Anton" pitchFamily="34" charset="-120"/>
            </a:rPr>
            <a:t>Centralized Platform</a:t>
          </a:r>
          <a:endParaRPr lang="en-US" sz="1800" b="1" dirty="0">
            <a:solidFill>
              <a:schemeClr val="bg1"/>
            </a:solidFill>
            <a:latin typeface="+mn-lt"/>
          </a:endParaRPr>
        </a:p>
      </dgm:t>
    </dgm:pt>
    <dgm:pt modelId="{12A4AEA8-BC1D-4ADD-8236-A533A455F22E}" type="sibTrans" cxnId="{A4CE7A9B-B015-4E32-A86C-C3A08970D2FB}">
      <dgm:prSet/>
      <dgm:spPr/>
      <dgm:t>
        <a:bodyPr/>
        <a:lstStyle/>
        <a:p>
          <a:endParaRPr lang="en-US"/>
        </a:p>
      </dgm:t>
    </dgm:pt>
    <dgm:pt modelId="{20A9B789-9B22-478C-970C-71496754809B}" type="parTrans" cxnId="{A4CE7A9B-B015-4E32-A86C-C3A08970D2FB}">
      <dgm:prSet/>
      <dgm:spPr/>
      <dgm:t>
        <a:bodyPr/>
        <a:lstStyle/>
        <a:p>
          <a:pPr algn="l"/>
          <a:endParaRPr lang="en-US"/>
        </a:p>
      </dgm:t>
    </dgm:pt>
    <dgm:pt modelId="{173B1219-9846-43EC-979F-3395EB80D129}">
      <dgm:prSet custT="1"/>
      <dgm:spPr>
        <a:solidFill>
          <a:schemeClr val="tx1"/>
        </a:solidFill>
      </dgm:spPr>
      <dgm:t>
        <a:bodyPr/>
        <a:lstStyle/>
        <a:p>
          <a:r>
            <a:rPr lang="en-US" sz="1800" dirty="0">
              <a:solidFill>
                <a:schemeClr val="bg1"/>
              </a:solidFill>
              <a:latin typeface="Times New Roman" panose="02020603050405020304" pitchFamily="18" charset="0"/>
              <a:cs typeface="Times New Roman" panose="02020603050405020304" pitchFamily="18" charset="0"/>
            </a:rPr>
            <a:t>friendly property listing platform.</a:t>
          </a:r>
        </a:p>
      </dgm:t>
    </dgm:pt>
    <dgm:pt modelId="{33FD028F-3B7A-47AB-B388-F0161E472742}" type="sibTrans" cxnId="{E7C12D7D-DE2E-4308-B1A7-179A88771A12}">
      <dgm:prSet/>
      <dgm:spPr/>
      <dgm:t>
        <a:bodyPr/>
        <a:lstStyle/>
        <a:p>
          <a:endParaRPr lang="en-US"/>
        </a:p>
      </dgm:t>
    </dgm:pt>
    <dgm:pt modelId="{B6633B93-D501-4D19-8FA3-1585EFAEFCE5}" type="parTrans" cxnId="{E7C12D7D-DE2E-4308-B1A7-179A88771A12}">
      <dgm:prSet/>
      <dgm:spPr/>
      <dgm:t>
        <a:bodyPr/>
        <a:lstStyle/>
        <a:p>
          <a:endParaRPr lang="en-US"/>
        </a:p>
      </dgm:t>
    </dgm:pt>
    <dgm:pt modelId="{EBEA9F54-7364-45F9-829B-BF1EB38AEB12}" type="pres">
      <dgm:prSet presAssocID="{A86DFA04-31EF-49B6-AFAE-2287858E0303}" presName="Name0" presStyleCnt="0">
        <dgm:presLayoutVars>
          <dgm:chMax/>
          <dgm:chPref/>
          <dgm:animLvl val="lvl"/>
        </dgm:presLayoutVars>
      </dgm:prSet>
      <dgm:spPr/>
    </dgm:pt>
    <dgm:pt modelId="{E5ACC412-2FBD-44C2-9121-B3EB973E5C66}" type="pres">
      <dgm:prSet presAssocID="{9B50AE85-DEA1-41F3-9C2C-24A18069C473}" presName="composite1" presStyleCnt="0"/>
      <dgm:spPr/>
    </dgm:pt>
    <dgm:pt modelId="{DF71F57E-D542-4163-95B1-92B1B114497F}" type="pres">
      <dgm:prSet presAssocID="{9B50AE85-DEA1-41F3-9C2C-24A18069C473}" presName="parent1" presStyleLbl="alignNode1" presStyleIdx="0" presStyleCnt="3">
        <dgm:presLayoutVars>
          <dgm:chMax val="1"/>
          <dgm:chPref val="1"/>
          <dgm:bulletEnabled val="1"/>
        </dgm:presLayoutVars>
      </dgm:prSet>
      <dgm:spPr/>
    </dgm:pt>
    <dgm:pt modelId="{C0317DA2-D763-4621-9680-990E0F78E293}" type="pres">
      <dgm:prSet presAssocID="{9B50AE85-DEA1-41F3-9C2C-24A18069C473}" presName="Childtext1" presStyleLbl="revTx" presStyleIdx="0" presStyleCnt="3">
        <dgm:presLayoutVars>
          <dgm:bulletEnabled val="1"/>
        </dgm:presLayoutVars>
      </dgm:prSet>
      <dgm:spPr/>
    </dgm:pt>
    <dgm:pt modelId="{6898D4C1-54F6-4DA4-9607-F444437C8E6E}" type="pres">
      <dgm:prSet presAssocID="{9B50AE85-DEA1-41F3-9C2C-24A18069C473}" presName="ConnectLine1" presStyleLbl="sibTrans1D1" presStyleIdx="0" presStyleCnt="3"/>
      <dgm:spPr>
        <a:noFill/>
        <a:ln w="12700" cap="flat" cmpd="sng" algn="ctr">
          <a:solidFill>
            <a:schemeClr val="accent1">
              <a:hueOff val="0"/>
              <a:satOff val="0"/>
              <a:lumOff val="0"/>
              <a:alphaOff val="0"/>
            </a:schemeClr>
          </a:solidFill>
          <a:prstDash val="dash"/>
        </a:ln>
        <a:effectLst/>
      </dgm:spPr>
    </dgm:pt>
    <dgm:pt modelId="{D73D486C-1D43-4208-9FD9-CC7C2550C1E8}" type="pres">
      <dgm:prSet presAssocID="{9B50AE85-DEA1-41F3-9C2C-24A18069C473}" presName="ConnectLineEnd1" presStyleLbl="lnNode1" presStyleIdx="0" presStyleCnt="3"/>
      <dgm:spPr/>
    </dgm:pt>
    <dgm:pt modelId="{4E7CBB81-AC5E-4EE7-85AC-B9C4581F507F}" type="pres">
      <dgm:prSet presAssocID="{9B50AE85-DEA1-41F3-9C2C-24A18069C473}" presName="EmptyPane1" presStyleCnt="0"/>
      <dgm:spPr/>
    </dgm:pt>
    <dgm:pt modelId="{CDBD900D-671A-4B7A-AEE1-255109BAB918}" type="pres">
      <dgm:prSet presAssocID="{12A4AEA8-BC1D-4ADD-8236-A533A455F22E}" presName="spaceBetweenRectangles1" presStyleCnt="0"/>
      <dgm:spPr/>
    </dgm:pt>
    <dgm:pt modelId="{53484DED-F74E-4B4E-9E8B-3F206A29DEDD}" type="pres">
      <dgm:prSet presAssocID="{B157653D-2397-47E3-94A8-8E8B13726408}" presName="composite1" presStyleCnt="0"/>
      <dgm:spPr/>
    </dgm:pt>
    <dgm:pt modelId="{C0D22B8F-54BF-4FAE-9F7C-B58FA74468D0}" type="pres">
      <dgm:prSet presAssocID="{B157653D-2397-47E3-94A8-8E8B13726408}" presName="parent1" presStyleLbl="alignNode1" presStyleIdx="1" presStyleCnt="3">
        <dgm:presLayoutVars>
          <dgm:chMax val="1"/>
          <dgm:chPref val="1"/>
          <dgm:bulletEnabled val="1"/>
        </dgm:presLayoutVars>
      </dgm:prSet>
      <dgm:spPr/>
    </dgm:pt>
    <dgm:pt modelId="{E1F35975-00CA-4B74-AB7C-CD8812C99AEF}" type="pres">
      <dgm:prSet presAssocID="{B157653D-2397-47E3-94A8-8E8B13726408}" presName="Childtext1" presStyleLbl="revTx" presStyleIdx="1" presStyleCnt="3">
        <dgm:presLayoutVars>
          <dgm:bulletEnabled val="1"/>
        </dgm:presLayoutVars>
      </dgm:prSet>
      <dgm:spPr/>
    </dgm:pt>
    <dgm:pt modelId="{152FB453-AA1C-4C6D-86AE-2A7A4BF73B8B}" type="pres">
      <dgm:prSet presAssocID="{B157653D-2397-47E3-94A8-8E8B13726408}" presName="ConnectLine1" presStyleLbl="sibTrans1D1" presStyleIdx="1" presStyleCnt="3"/>
      <dgm:spPr>
        <a:noFill/>
        <a:ln w="12700" cap="flat" cmpd="sng" algn="ctr">
          <a:solidFill>
            <a:schemeClr val="accent1">
              <a:hueOff val="0"/>
              <a:satOff val="0"/>
              <a:lumOff val="0"/>
              <a:alphaOff val="0"/>
            </a:schemeClr>
          </a:solidFill>
          <a:prstDash val="dash"/>
        </a:ln>
        <a:effectLst/>
      </dgm:spPr>
    </dgm:pt>
    <dgm:pt modelId="{BC9CEA29-8429-48CF-B30A-81626D4345E2}" type="pres">
      <dgm:prSet presAssocID="{B157653D-2397-47E3-94A8-8E8B13726408}" presName="ConnectLineEnd1" presStyleLbl="lnNode1" presStyleIdx="1" presStyleCnt="3"/>
      <dgm:spPr/>
    </dgm:pt>
    <dgm:pt modelId="{F432CF4A-CFEA-4E45-BD59-26AD14D60A5D}" type="pres">
      <dgm:prSet presAssocID="{B157653D-2397-47E3-94A8-8E8B13726408}" presName="EmptyPane1" presStyleCnt="0"/>
      <dgm:spPr/>
    </dgm:pt>
    <dgm:pt modelId="{54C24B14-3382-4169-9932-5867C1A9873B}" type="pres">
      <dgm:prSet presAssocID="{C11CD3A4-ED92-4609-A589-8DA6272582F8}" presName="spaceBetweenRectangles1" presStyleCnt="0"/>
      <dgm:spPr/>
    </dgm:pt>
    <dgm:pt modelId="{06FAD99D-5FF8-4EBB-A5FB-F041578F76D4}" type="pres">
      <dgm:prSet presAssocID="{501DC69F-43F9-4B1E-BE22-6D9FA0AFC528}" presName="composite1" presStyleCnt="0"/>
      <dgm:spPr/>
    </dgm:pt>
    <dgm:pt modelId="{70073129-181E-4CDA-8814-F1E5000C8C53}" type="pres">
      <dgm:prSet presAssocID="{501DC69F-43F9-4B1E-BE22-6D9FA0AFC528}" presName="parent1" presStyleLbl="alignNode1" presStyleIdx="2" presStyleCnt="3">
        <dgm:presLayoutVars>
          <dgm:chMax val="1"/>
          <dgm:chPref val="1"/>
          <dgm:bulletEnabled val="1"/>
        </dgm:presLayoutVars>
      </dgm:prSet>
      <dgm:spPr/>
    </dgm:pt>
    <dgm:pt modelId="{5A20FA73-3A21-4484-9105-C650E9C6EB1C}" type="pres">
      <dgm:prSet presAssocID="{501DC69F-43F9-4B1E-BE22-6D9FA0AFC528}" presName="Childtext1" presStyleLbl="revTx" presStyleIdx="2" presStyleCnt="3">
        <dgm:presLayoutVars>
          <dgm:bulletEnabled val="1"/>
        </dgm:presLayoutVars>
      </dgm:prSet>
      <dgm:spPr/>
    </dgm:pt>
    <dgm:pt modelId="{26F3F9B3-7461-4A61-97B5-AF1F062A6A31}" type="pres">
      <dgm:prSet presAssocID="{501DC69F-43F9-4B1E-BE22-6D9FA0AFC528}" presName="ConnectLine1" presStyleLbl="sibTrans1D1" presStyleIdx="2" presStyleCnt="3"/>
      <dgm:spPr>
        <a:noFill/>
        <a:ln w="12700" cap="flat" cmpd="sng" algn="ctr">
          <a:solidFill>
            <a:schemeClr val="accent1">
              <a:hueOff val="0"/>
              <a:satOff val="0"/>
              <a:lumOff val="0"/>
              <a:alphaOff val="0"/>
            </a:schemeClr>
          </a:solidFill>
          <a:prstDash val="dash"/>
        </a:ln>
        <a:effectLst/>
      </dgm:spPr>
    </dgm:pt>
    <dgm:pt modelId="{6AD3676B-B35C-4F1B-B891-E6A623B39C7E}" type="pres">
      <dgm:prSet presAssocID="{501DC69F-43F9-4B1E-BE22-6D9FA0AFC528}" presName="ConnectLineEnd1" presStyleLbl="lnNode1" presStyleIdx="2" presStyleCnt="3"/>
      <dgm:spPr/>
    </dgm:pt>
    <dgm:pt modelId="{11B4905D-2274-468C-AF2A-5EB9623228BD}" type="pres">
      <dgm:prSet presAssocID="{501DC69F-43F9-4B1E-BE22-6D9FA0AFC528}" presName="EmptyPane1" presStyleCnt="0"/>
      <dgm:spPr/>
    </dgm:pt>
  </dgm:ptLst>
  <dgm:cxnLst>
    <dgm:cxn modelId="{E50EA410-61F4-443F-B045-5AC0708EA191}" srcId="{9B50AE85-DEA1-41F3-9C2C-24A18069C473}" destId="{82968BA3-DFCC-4B51-ABB1-F1F4791698B0}" srcOrd="0" destOrd="0" parTransId="{B474C1A9-9141-4567-8AA6-A8446206794E}" sibTransId="{8BC987EC-BEB5-4480-B241-99E630336DA8}"/>
    <dgm:cxn modelId="{AED1CC2F-C2A3-4A40-80FC-0F8E1651414C}" type="presOf" srcId="{A86DFA04-31EF-49B6-AFAE-2287858E0303}" destId="{EBEA9F54-7364-45F9-829B-BF1EB38AEB12}" srcOrd="0" destOrd="0" presId="urn:microsoft.com/office/officeart/2016/7/layout/RoundedRectangleTimeline"/>
    <dgm:cxn modelId="{F88F4232-77DC-40B9-BB0F-3421FBFA38E2}" srcId="{501DC69F-43F9-4B1E-BE22-6D9FA0AFC528}" destId="{44097D21-977F-4452-AE35-C129A16A3F89}" srcOrd="0" destOrd="0" parTransId="{5FFA1078-907B-401E-8F53-8B5E1527C8B3}" sibTransId="{EB2757D3-D785-439B-8033-3912AFC7CDAA}"/>
    <dgm:cxn modelId="{1CBB0F56-2A16-469E-B30F-2E05729C9C4B}" srcId="{B157653D-2397-47E3-94A8-8E8B13726408}" destId="{CFC6C321-565B-4736-9600-0849B35804F7}" srcOrd="0" destOrd="0" parTransId="{E16317D1-6F50-4823-97B7-A2996F0FE94D}" sibTransId="{E552DB50-1B67-4762-89F9-7D3490111E2B}"/>
    <dgm:cxn modelId="{F227B77C-62FB-4019-A698-57DF493565F1}" type="presOf" srcId="{44097D21-977F-4452-AE35-C129A16A3F89}" destId="{5A20FA73-3A21-4484-9105-C650E9C6EB1C}" srcOrd="0" destOrd="0" presId="urn:microsoft.com/office/officeart/2016/7/layout/RoundedRectangleTimeline"/>
    <dgm:cxn modelId="{E7C12D7D-DE2E-4308-B1A7-179A88771A12}" srcId="{9B50AE85-DEA1-41F3-9C2C-24A18069C473}" destId="{173B1219-9846-43EC-979F-3395EB80D129}" srcOrd="1" destOrd="0" parTransId="{B6633B93-D501-4D19-8FA3-1585EFAEFCE5}" sibTransId="{33FD028F-3B7A-47AB-B388-F0161E472742}"/>
    <dgm:cxn modelId="{0E1EDA7D-4EF8-4B4A-955C-D5280AB9540D}" type="presOf" srcId="{501DC69F-43F9-4B1E-BE22-6D9FA0AFC528}" destId="{70073129-181E-4CDA-8814-F1E5000C8C53}" srcOrd="0" destOrd="0" presId="urn:microsoft.com/office/officeart/2016/7/layout/RoundedRectangleTimeline"/>
    <dgm:cxn modelId="{D3EFE38B-1F00-41FD-8745-9CC7FE689B57}" type="presOf" srcId="{9B50AE85-DEA1-41F3-9C2C-24A18069C473}" destId="{DF71F57E-D542-4163-95B1-92B1B114497F}" srcOrd="0" destOrd="0" presId="urn:microsoft.com/office/officeart/2016/7/layout/RoundedRectangleTimeline"/>
    <dgm:cxn modelId="{20D8CE92-2D07-4A59-B821-9D12C4FCA392}" type="presOf" srcId="{B157653D-2397-47E3-94A8-8E8B13726408}" destId="{C0D22B8F-54BF-4FAE-9F7C-B58FA74468D0}" srcOrd="0" destOrd="0" presId="urn:microsoft.com/office/officeart/2016/7/layout/RoundedRectangleTimeline"/>
    <dgm:cxn modelId="{07B3E394-924A-4E99-AC7E-5E7641F79E97}" type="presOf" srcId="{CFC6C321-565B-4736-9600-0849B35804F7}" destId="{E1F35975-00CA-4B74-AB7C-CD8812C99AEF}" srcOrd="0" destOrd="0" presId="urn:microsoft.com/office/officeart/2016/7/layout/RoundedRectangleTimeline"/>
    <dgm:cxn modelId="{A4CE7A9B-B015-4E32-A86C-C3A08970D2FB}" srcId="{A86DFA04-31EF-49B6-AFAE-2287858E0303}" destId="{9B50AE85-DEA1-41F3-9C2C-24A18069C473}" srcOrd="0" destOrd="0" parTransId="{20A9B789-9B22-478C-970C-71496754809B}" sibTransId="{12A4AEA8-BC1D-4ADD-8236-A533A455F22E}"/>
    <dgm:cxn modelId="{7CF94BAE-AF13-4AA1-8BF0-478053DA4A7C}" type="presOf" srcId="{173B1219-9846-43EC-979F-3395EB80D129}" destId="{C0317DA2-D763-4621-9680-990E0F78E293}" srcOrd="0" destOrd="1" presId="urn:microsoft.com/office/officeart/2016/7/layout/RoundedRectangleTimeline"/>
    <dgm:cxn modelId="{950692EB-01A7-4BA3-A03C-6D1E2A5F26EE}" srcId="{A86DFA04-31EF-49B6-AFAE-2287858E0303}" destId="{B157653D-2397-47E3-94A8-8E8B13726408}" srcOrd="1" destOrd="0" parTransId="{7C340691-872A-42EE-977C-5B833001E6A0}" sibTransId="{C11CD3A4-ED92-4609-A589-8DA6272582F8}"/>
    <dgm:cxn modelId="{A1DD0BFE-1A98-40AA-BB60-9659ADA72CA3}" srcId="{A86DFA04-31EF-49B6-AFAE-2287858E0303}" destId="{501DC69F-43F9-4B1E-BE22-6D9FA0AFC528}" srcOrd="2" destOrd="0" parTransId="{D662275D-EF71-4EF0-8C53-5B09830A2AA4}" sibTransId="{05A1C2F3-0854-4F17-AD49-F6E4F5029DC1}"/>
    <dgm:cxn modelId="{D9D51CFE-E223-4A82-83D4-CCF2F6A69193}" type="presOf" srcId="{82968BA3-DFCC-4B51-ABB1-F1F4791698B0}" destId="{C0317DA2-D763-4621-9680-990E0F78E293}" srcOrd="0" destOrd="0" presId="urn:microsoft.com/office/officeart/2016/7/layout/RoundedRectangleTimeline"/>
    <dgm:cxn modelId="{0B356D49-6E5B-4D1B-9DF3-8C8796EB99C0}" type="presParOf" srcId="{EBEA9F54-7364-45F9-829B-BF1EB38AEB12}" destId="{E5ACC412-2FBD-44C2-9121-B3EB973E5C66}" srcOrd="0" destOrd="0" presId="urn:microsoft.com/office/officeart/2016/7/layout/RoundedRectangleTimeline"/>
    <dgm:cxn modelId="{98BC8EED-0ABE-422F-B29A-3ED95FF46EFB}" type="presParOf" srcId="{E5ACC412-2FBD-44C2-9121-B3EB973E5C66}" destId="{DF71F57E-D542-4163-95B1-92B1B114497F}" srcOrd="0" destOrd="0" presId="urn:microsoft.com/office/officeart/2016/7/layout/RoundedRectangleTimeline"/>
    <dgm:cxn modelId="{3E6A0A2E-7FD7-4D2A-9BE8-7BD77F03C14F}" type="presParOf" srcId="{E5ACC412-2FBD-44C2-9121-B3EB973E5C66}" destId="{C0317DA2-D763-4621-9680-990E0F78E293}" srcOrd="1" destOrd="0" presId="urn:microsoft.com/office/officeart/2016/7/layout/RoundedRectangleTimeline"/>
    <dgm:cxn modelId="{0B3596E0-515C-452C-9014-28FFDCCDDC30}" type="presParOf" srcId="{E5ACC412-2FBD-44C2-9121-B3EB973E5C66}" destId="{6898D4C1-54F6-4DA4-9607-F444437C8E6E}" srcOrd="2" destOrd="0" presId="urn:microsoft.com/office/officeart/2016/7/layout/RoundedRectangleTimeline"/>
    <dgm:cxn modelId="{A9CDED32-40A9-4681-998E-34C3D4205E5A}" type="presParOf" srcId="{E5ACC412-2FBD-44C2-9121-B3EB973E5C66}" destId="{D73D486C-1D43-4208-9FD9-CC7C2550C1E8}" srcOrd="3" destOrd="0" presId="urn:microsoft.com/office/officeart/2016/7/layout/RoundedRectangleTimeline"/>
    <dgm:cxn modelId="{DD500D97-82E3-4291-AEFC-BB11144A370A}" type="presParOf" srcId="{E5ACC412-2FBD-44C2-9121-B3EB973E5C66}" destId="{4E7CBB81-AC5E-4EE7-85AC-B9C4581F507F}" srcOrd="4" destOrd="0" presId="urn:microsoft.com/office/officeart/2016/7/layout/RoundedRectangleTimeline"/>
    <dgm:cxn modelId="{98F4C3E3-20C5-4A44-BEE5-9E6A1994D4A9}" type="presParOf" srcId="{EBEA9F54-7364-45F9-829B-BF1EB38AEB12}" destId="{CDBD900D-671A-4B7A-AEE1-255109BAB918}" srcOrd="1" destOrd="0" presId="urn:microsoft.com/office/officeart/2016/7/layout/RoundedRectangleTimeline"/>
    <dgm:cxn modelId="{906CE25D-DEB5-4FF4-B3E7-B535A09C4800}" type="presParOf" srcId="{EBEA9F54-7364-45F9-829B-BF1EB38AEB12}" destId="{53484DED-F74E-4B4E-9E8B-3F206A29DEDD}" srcOrd="2" destOrd="0" presId="urn:microsoft.com/office/officeart/2016/7/layout/RoundedRectangleTimeline"/>
    <dgm:cxn modelId="{C121F15A-106A-4BA1-8EB3-21EE5F076F38}" type="presParOf" srcId="{53484DED-F74E-4B4E-9E8B-3F206A29DEDD}" destId="{C0D22B8F-54BF-4FAE-9F7C-B58FA74468D0}" srcOrd="0" destOrd="0" presId="urn:microsoft.com/office/officeart/2016/7/layout/RoundedRectangleTimeline"/>
    <dgm:cxn modelId="{FCB5CE0B-9A2C-4322-BFF2-92950AB09EDC}" type="presParOf" srcId="{53484DED-F74E-4B4E-9E8B-3F206A29DEDD}" destId="{E1F35975-00CA-4B74-AB7C-CD8812C99AEF}" srcOrd="1" destOrd="0" presId="urn:microsoft.com/office/officeart/2016/7/layout/RoundedRectangleTimeline"/>
    <dgm:cxn modelId="{8E1DD684-43F5-420F-BDC1-6AC747B39489}" type="presParOf" srcId="{53484DED-F74E-4B4E-9E8B-3F206A29DEDD}" destId="{152FB453-AA1C-4C6D-86AE-2A7A4BF73B8B}" srcOrd="2" destOrd="0" presId="urn:microsoft.com/office/officeart/2016/7/layout/RoundedRectangleTimeline"/>
    <dgm:cxn modelId="{1FE8405A-8A3D-49CC-8443-BD7EDEE12D2D}" type="presParOf" srcId="{53484DED-F74E-4B4E-9E8B-3F206A29DEDD}" destId="{BC9CEA29-8429-48CF-B30A-81626D4345E2}" srcOrd="3" destOrd="0" presId="urn:microsoft.com/office/officeart/2016/7/layout/RoundedRectangleTimeline"/>
    <dgm:cxn modelId="{61A8D5D7-F9FB-46B1-9FA0-B816AAA1D2DF}" type="presParOf" srcId="{53484DED-F74E-4B4E-9E8B-3F206A29DEDD}" destId="{F432CF4A-CFEA-4E45-BD59-26AD14D60A5D}" srcOrd="4" destOrd="0" presId="urn:microsoft.com/office/officeart/2016/7/layout/RoundedRectangleTimeline"/>
    <dgm:cxn modelId="{D5ECEB2B-0737-441C-8D3C-9681F5E73DC1}" type="presParOf" srcId="{EBEA9F54-7364-45F9-829B-BF1EB38AEB12}" destId="{54C24B14-3382-4169-9932-5867C1A9873B}" srcOrd="3" destOrd="0" presId="urn:microsoft.com/office/officeart/2016/7/layout/RoundedRectangleTimeline"/>
    <dgm:cxn modelId="{CF6F7C5C-0411-483A-A51D-C5061F50E19E}" type="presParOf" srcId="{EBEA9F54-7364-45F9-829B-BF1EB38AEB12}" destId="{06FAD99D-5FF8-4EBB-A5FB-F041578F76D4}" srcOrd="4" destOrd="0" presId="urn:microsoft.com/office/officeart/2016/7/layout/RoundedRectangleTimeline"/>
    <dgm:cxn modelId="{6DE8BD68-D816-4BB5-B98A-4916CB4E16C2}" type="presParOf" srcId="{06FAD99D-5FF8-4EBB-A5FB-F041578F76D4}" destId="{70073129-181E-4CDA-8814-F1E5000C8C53}" srcOrd="0" destOrd="0" presId="urn:microsoft.com/office/officeart/2016/7/layout/RoundedRectangleTimeline"/>
    <dgm:cxn modelId="{FC7F0BC7-3290-407D-96E2-0249574595BF}" type="presParOf" srcId="{06FAD99D-5FF8-4EBB-A5FB-F041578F76D4}" destId="{5A20FA73-3A21-4484-9105-C650E9C6EB1C}" srcOrd="1" destOrd="0" presId="urn:microsoft.com/office/officeart/2016/7/layout/RoundedRectangleTimeline"/>
    <dgm:cxn modelId="{9EFF1E54-9709-46E0-8DD5-6979BDD49FC7}" type="presParOf" srcId="{06FAD99D-5FF8-4EBB-A5FB-F041578F76D4}" destId="{26F3F9B3-7461-4A61-97B5-AF1F062A6A31}" srcOrd="2" destOrd="0" presId="urn:microsoft.com/office/officeart/2016/7/layout/RoundedRectangleTimeline"/>
    <dgm:cxn modelId="{418CB3FB-CBCA-4137-A09E-CDF1B736ED1D}" type="presParOf" srcId="{06FAD99D-5FF8-4EBB-A5FB-F041578F76D4}" destId="{6AD3676B-B35C-4F1B-B891-E6A623B39C7E}" srcOrd="3" destOrd="0" presId="urn:microsoft.com/office/officeart/2016/7/layout/RoundedRectangleTimeline"/>
    <dgm:cxn modelId="{0F49EE4B-8FEC-4562-A000-799C3B79D0E9}" type="presParOf" srcId="{06FAD99D-5FF8-4EBB-A5FB-F041578F76D4}" destId="{11B4905D-2274-468C-AF2A-5EB9623228BD}"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7003CF-3B51-494E-90C7-0582DCDC7596}"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BE461894-D679-4E25-B231-625418D67A3C}">
      <dgm:prSet/>
      <dgm:spPr/>
      <dgm:t>
        <a:bodyPr/>
        <a:lstStyle/>
        <a:p>
          <a:r>
            <a:rPr lang="en-US" dirty="0"/>
            <a:t>PHP, Laravel</a:t>
          </a:r>
        </a:p>
      </dgm:t>
    </dgm:pt>
    <dgm:pt modelId="{A9B6F836-B630-4A09-8597-B924DA959AC9}" type="parTrans" cxnId="{810FD960-6631-486C-B974-DE3B61338D7A}">
      <dgm:prSet/>
      <dgm:spPr/>
      <dgm:t>
        <a:bodyPr/>
        <a:lstStyle/>
        <a:p>
          <a:endParaRPr lang="en-US"/>
        </a:p>
      </dgm:t>
    </dgm:pt>
    <dgm:pt modelId="{EB20D244-5C42-4EE6-A4C6-E4F12111C57C}" type="sibTrans" cxnId="{810FD960-6631-486C-B974-DE3B61338D7A}">
      <dgm:prSet/>
      <dgm:spPr/>
      <dgm:t>
        <a:bodyPr/>
        <a:lstStyle/>
        <a:p>
          <a:endParaRPr lang="en-US"/>
        </a:p>
      </dgm:t>
    </dgm:pt>
    <dgm:pt modelId="{21ACBB65-FB83-4B7B-B4A8-8813D3C9DE61}">
      <dgm:prSet/>
      <dgm:spPr/>
      <dgm:t>
        <a:bodyPr/>
        <a:lstStyle/>
        <a:p>
          <a:r>
            <a:rPr lang="nl-NL" dirty="0"/>
            <a:t>HTML, CSS, JS, Bootstrap</a:t>
          </a:r>
          <a:endParaRPr lang="en-US" dirty="0"/>
        </a:p>
      </dgm:t>
    </dgm:pt>
    <dgm:pt modelId="{C876DBC2-11B4-473E-9F4D-CAECF19448A3}" type="parTrans" cxnId="{052D9193-8E5F-432B-8438-FEE013CD71AF}">
      <dgm:prSet/>
      <dgm:spPr/>
      <dgm:t>
        <a:bodyPr/>
        <a:lstStyle/>
        <a:p>
          <a:endParaRPr lang="en-US"/>
        </a:p>
      </dgm:t>
    </dgm:pt>
    <dgm:pt modelId="{3A4AC51E-D29E-4E51-9B74-BEEFBB3F238C}" type="sibTrans" cxnId="{052D9193-8E5F-432B-8438-FEE013CD71AF}">
      <dgm:prSet/>
      <dgm:spPr/>
      <dgm:t>
        <a:bodyPr/>
        <a:lstStyle/>
        <a:p>
          <a:endParaRPr lang="en-US"/>
        </a:p>
      </dgm:t>
    </dgm:pt>
    <dgm:pt modelId="{DC7F1958-3B9E-4BC5-973D-900EA14DF2E9}">
      <dgm:prSet/>
      <dgm:spPr/>
      <dgm:t>
        <a:bodyPr/>
        <a:lstStyle/>
        <a:p>
          <a:r>
            <a:rPr lang="en-US"/>
            <a:t>MySql</a:t>
          </a:r>
        </a:p>
      </dgm:t>
    </dgm:pt>
    <dgm:pt modelId="{1811135A-5214-4C82-B0FB-1ECA9C1052E5}" type="parTrans" cxnId="{4150DE99-422E-4852-88E4-5419C65A118D}">
      <dgm:prSet/>
      <dgm:spPr/>
      <dgm:t>
        <a:bodyPr/>
        <a:lstStyle/>
        <a:p>
          <a:endParaRPr lang="en-US"/>
        </a:p>
      </dgm:t>
    </dgm:pt>
    <dgm:pt modelId="{DBDBF463-FB58-4141-AF5B-E8B081404ED5}" type="sibTrans" cxnId="{4150DE99-422E-4852-88E4-5419C65A118D}">
      <dgm:prSet/>
      <dgm:spPr/>
      <dgm:t>
        <a:bodyPr/>
        <a:lstStyle/>
        <a:p>
          <a:endParaRPr lang="en-US"/>
        </a:p>
      </dgm:t>
    </dgm:pt>
    <dgm:pt modelId="{83DE7918-CBB9-400C-AE95-35E415A14FCC}">
      <dgm:prSet/>
      <dgm:spPr/>
      <dgm:t>
        <a:bodyPr/>
        <a:lstStyle/>
        <a:p>
          <a:r>
            <a:rPr lang="en-US" dirty="0"/>
            <a:t>Development Tools: Visual Studio Code, XAMPP, </a:t>
          </a:r>
          <a:r>
            <a:rPr lang="en-US" dirty="0" err="1"/>
            <a:t>Github</a:t>
          </a:r>
          <a:endParaRPr lang="en-US" dirty="0"/>
        </a:p>
      </dgm:t>
    </dgm:pt>
    <dgm:pt modelId="{3C4870E2-A087-45EB-A68B-BC1EBD4637C7}" type="parTrans" cxnId="{7D28A050-3DE0-4ADC-A263-FE6F4EF672D4}">
      <dgm:prSet/>
      <dgm:spPr/>
      <dgm:t>
        <a:bodyPr/>
        <a:lstStyle/>
        <a:p>
          <a:endParaRPr lang="en-US"/>
        </a:p>
      </dgm:t>
    </dgm:pt>
    <dgm:pt modelId="{E8B962D6-4BE2-43CB-9007-DA4B24BD575A}" type="sibTrans" cxnId="{7D28A050-3DE0-4ADC-A263-FE6F4EF672D4}">
      <dgm:prSet/>
      <dgm:spPr/>
      <dgm:t>
        <a:bodyPr/>
        <a:lstStyle/>
        <a:p>
          <a:endParaRPr lang="en-US"/>
        </a:p>
      </dgm:t>
    </dgm:pt>
    <dgm:pt modelId="{FA17EA8E-17CA-43D8-ACE4-46697A5489DE}" type="pres">
      <dgm:prSet presAssocID="{FE7003CF-3B51-494E-90C7-0582DCDC7596}" presName="Name0" presStyleCnt="0">
        <dgm:presLayoutVars>
          <dgm:dir/>
          <dgm:animLvl val="lvl"/>
          <dgm:resizeHandles val="exact"/>
        </dgm:presLayoutVars>
      </dgm:prSet>
      <dgm:spPr/>
    </dgm:pt>
    <dgm:pt modelId="{FA2EB158-F260-43D3-9B55-91D6A7B036F3}" type="pres">
      <dgm:prSet presAssocID="{BE461894-D679-4E25-B231-625418D67A3C}" presName="linNode" presStyleCnt="0"/>
      <dgm:spPr/>
    </dgm:pt>
    <dgm:pt modelId="{C72EA704-E1F5-4712-BDCE-9D9FADB44E1B}" type="pres">
      <dgm:prSet presAssocID="{BE461894-D679-4E25-B231-625418D67A3C}" presName="parentText" presStyleLbl="node1" presStyleIdx="0" presStyleCnt="4">
        <dgm:presLayoutVars>
          <dgm:chMax val="1"/>
          <dgm:bulletEnabled val="1"/>
        </dgm:presLayoutVars>
      </dgm:prSet>
      <dgm:spPr/>
    </dgm:pt>
    <dgm:pt modelId="{FF7F6A08-BBD2-4C17-A291-138893299AB5}" type="pres">
      <dgm:prSet presAssocID="{EB20D244-5C42-4EE6-A4C6-E4F12111C57C}" presName="sp" presStyleCnt="0"/>
      <dgm:spPr/>
    </dgm:pt>
    <dgm:pt modelId="{949B5348-CF44-44A4-AF1E-D0581426DBBA}" type="pres">
      <dgm:prSet presAssocID="{21ACBB65-FB83-4B7B-B4A8-8813D3C9DE61}" presName="linNode" presStyleCnt="0"/>
      <dgm:spPr/>
    </dgm:pt>
    <dgm:pt modelId="{830A6DAE-A5A9-4080-94B4-46887A07673E}" type="pres">
      <dgm:prSet presAssocID="{21ACBB65-FB83-4B7B-B4A8-8813D3C9DE61}" presName="parentText" presStyleLbl="node1" presStyleIdx="1" presStyleCnt="4">
        <dgm:presLayoutVars>
          <dgm:chMax val="1"/>
          <dgm:bulletEnabled val="1"/>
        </dgm:presLayoutVars>
      </dgm:prSet>
      <dgm:spPr/>
    </dgm:pt>
    <dgm:pt modelId="{04029077-790C-49D7-934A-7FAFE6052D70}" type="pres">
      <dgm:prSet presAssocID="{3A4AC51E-D29E-4E51-9B74-BEEFBB3F238C}" presName="sp" presStyleCnt="0"/>
      <dgm:spPr/>
    </dgm:pt>
    <dgm:pt modelId="{5FFD00E3-6851-486D-99B0-C6EF857F80FA}" type="pres">
      <dgm:prSet presAssocID="{DC7F1958-3B9E-4BC5-973D-900EA14DF2E9}" presName="linNode" presStyleCnt="0"/>
      <dgm:spPr/>
    </dgm:pt>
    <dgm:pt modelId="{060198E2-5983-4109-BCE1-9DE41B026A5B}" type="pres">
      <dgm:prSet presAssocID="{DC7F1958-3B9E-4BC5-973D-900EA14DF2E9}" presName="parentText" presStyleLbl="node1" presStyleIdx="2" presStyleCnt="4">
        <dgm:presLayoutVars>
          <dgm:chMax val="1"/>
          <dgm:bulletEnabled val="1"/>
        </dgm:presLayoutVars>
      </dgm:prSet>
      <dgm:spPr/>
    </dgm:pt>
    <dgm:pt modelId="{D9057B01-4AF8-4633-BABC-A12403913B3D}" type="pres">
      <dgm:prSet presAssocID="{DBDBF463-FB58-4141-AF5B-E8B081404ED5}" presName="sp" presStyleCnt="0"/>
      <dgm:spPr/>
    </dgm:pt>
    <dgm:pt modelId="{A9CB7373-A9FA-46F3-BE1D-D42F91EAF086}" type="pres">
      <dgm:prSet presAssocID="{83DE7918-CBB9-400C-AE95-35E415A14FCC}" presName="linNode" presStyleCnt="0"/>
      <dgm:spPr/>
    </dgm:pt>
    <dgm:pt modelId="{FBCCD3E2-0598-41CE-94B9-685DAE1EA41C}" type="pres">
      <dgm:prSet presAssocID="{83DE7918-CBB9-400C-AE95-35E415A14FCC}" presName="parentText" presStyleLbl="node1" presStyleIdx="3" presStyleCnt="4">
        <dgm:presLayoutVars>
          <dgm:chMax val="1"/>
          <dgm:bulletEnabled val="1"/>
        </dgm:presLayoutVars>
      </dgm:prSet>
      <dgm:spPr/>
    </dgm:pt>
  </dgm:ptLst>
  <dgm:cxnLst>
    <dgm:cxn modelId="{5DB0E409-C01C-4181-B2C9-F6D5B33330DF}" type="presOf" srcId="{BE461894-D679-4E25-B231-625418D67A3C}" destId="{C72EA704-E1F5-4712-BDCE-9D9FADB44E1B}" srcOrd="0" destOrd="0" presId="urn:microsoft.com/office/officeart/2005/8/layout/vList5"/>
    <dgm:cxn modelId="{4605E331-FC4C-4A37-A201-48D525C5EAE2}" type="presOf" srcId="{21ACBB65-FB83-4B7B-B4A8-8813D3C9DE61}" destId="{830A6DAE-A5A9-4080-94B4-46887A07673E}" srcOrd="0" destOrd="0" presId="urn:microsoft.com/office/officeart/2005/8/layout/vList5"/>
    <dgm:cxn modelId="{810FD960-6631-486C-B974-DE3B61338D7A}" srcId="{FE7003CF-3B51-494E-90C7-0582DCDC7596}" destId="{BE461894-D679-4E25-B231-625418D67A3C}" srcOrd="0" destOrd="0" parTransId="{A9B6F836-B630-4A09-8597-B924DA959AC9}" sibTransId="{EB20D244-5C42-4EE6-A4C6-E4F12111C57C}"/>
    <dgm:cxn modelId="{7D28A050-3DE0-4ADC-A263-FE6F4EF672D4}" srcId="{FE7003CF-3B51-494E-90C7-0582DCDC7596}" destId="{83DE7918-CBB9-400C-AE95-35E415A14FCC}" srcOrd="3" destOrd="0" parTransId="{3C4870E2-A087-45EB-A68B-BC1EBD4637C7}" sibTransId="{E8B962D6-4BE2-43CB-9007-DA4B24BD575A}"/>
    <dgm:cxn modelId="{052D9193-8E5F-432B-8438-FEE013CD71AF}" srcId="{FE7003CF-3B51-494E-90C7-0582DCDC7596}" destId="{21ACBB65-FB83-4B7B-B4A8-8813D3C9DE61}" srcOrd="1" destOrd="0" parTransId="{C876DBC2-11B4-473E-9F4D-CAECF19448A3}" sibTransId="{3A4AC51E-D29E-4E51-9B74-BEEFBB3F238C}"/>
    <dgm:cxn modelId="{F9ACFD95-3254-41DB-A39E-32FC326BBE58}" type="presOf" srcId="{DC7F1958-3B9E-4BC5-973D-900EA14DF2E9}" destId="{060198E2-5983-4109-BCE1-9DE41B026A5B}" srcOrd="0" destOrd="0" presId="urn:microsoft.com/office/officeart/2005/8/layout/vList5"/>
    <dgm:cxn modelId="{4150DE99-422E-4852-88E4-5419C65A118D}" srcId="{FE7003CF-3B51-494E-90C7-0582DCDC7596}" destId="{DC7F1958-3B9E-4BC5-973D-900EA14DF2E9}" srcOrd="2" destOrd="0" parTransId="{1811135A-5214-4C82-B0FB-1ECA9C1052E5}" sibTransId="{DBDBF463-FB58-4141-AF5B-E8B081404ED5}"/>
    <dgm:cxn modelId="{E27CD9C8-AD66-4E82-A9E1-5859A614C26D}" type="presOf" srcId="{83DE7918-CBB9-400C-AE95-35E415A14FCC}" destId="{FBCCD3E2-0598-41CE-94B9-685DAE1EA41C}" srcOrd="0" destOrd="0" presId="urn:microsoft.com/office/officeart/2005/8/layout/vList5"/>
    <dgm:cxn modelId="{2FD468D5-7CFB-40C8-8D4F-7E1793F58A51}" type="presOf" srcId="{FE7003CF-3B51-494E-90C7-0582DCDC7596}" destId="{FA17EA8E-17CA-43D8-ACE4-46697A5489DE}" srcOrd="0" destOrd="0" presId="urn:microsoft.com/office/officeart/2005/8/layout/vList5"/>
    <dgm:cxn modelId="{FD18D708-494E-49AA-9158-676D95CF25F5}" type="presParOf" srcId="{FA17EA8E-17CA-43D8-ACE4-46697A5489DE}" destId="{FA2EB158-F260-43D3-9B55-91D6A7B036F3}" srcOrd="0" destOrd="0" presId="urn:microsoft.com/office/officeart/2005/8/layout/vList5"/>
    <dgm:cxn modelId="{73D60E1F-B454-43B5-AAF9-914C4BBD440D}" type="presParOf" srcId="{FA2EB158-F260-43D3-9B55-91D6A7B036F3}" destId="{C72EA704-E1F5-4712-BDCE-9D9FADB44E1B}" srcOrd="0" destOrd="0" presId="urn:microsoft.com/office/officeart/2005/8/layout/vList5"/>
    <dgm:cxn modelId="{826B924A-600D-4A33-9BD8-A202E3102730}" type="presParOf" srcId="{FA17EA8E-17CA-43D8-ACE4-46697A5489DE}" destId="{FF7F6A08-BBD2-4C17-A291-138893299AB5}" srcOrd="1" destOrd="0" presId="urn:microsoft.com/office/officeart/2005/8/layout/vList5"/>
    <dgm:cxn modelId="{BFE2BBA6-1193-4CF2-AD47-B03D5A7165EA}" type="presParOf" srcId="{FA17EA8E-17CA-43D8-ACE4-46697A5489DE}" destId="{949B5348-CF44-44A4-AF1E-D0581426DBBA}" srcOrd="2" destOrd="0" presId="urn:microsoft.com/office/officeart/2005/8/layout/vList5"/>
    <dgm:cxn modelId="{E7E40BC1-82EF-435B-ADB7-A8CBAB72C53D}" type="presParOf" srcId="{949B5348-CF44-44A4-AF1E-D0581426DBBA}" destId="{830A6DAE-A5A9-4080-94B4-46887A07673E}" srcOrd="0" destOrd="0" presId="urn:microsoft.com/office/officeart/2005/8/layout/vList5"/>
    <dgm:cxn modelId="{D60138E3-22A9-459E-9EC0-E3CE26B781C1}" type="presParOf" srcId="{FA17EA8E-17CA-43D8-ACE4-46697A5489DE}" destId="{04029077-790C-49D7-934A-7FAFE6052D70}" srcOrd="3" destOrd="0" presId="urn:microsoft.com/office/officeart/2005/8/layout/vList5"/>
    <dgm:cxn modelId="{91EC75E4-BD9B-41DF-B6E1-5E2D75F5863C}" type="presParOf" srcId="{FA17EA8E-17CA-43D8-ACE4-46697A5489DE}" destId="{5FFD00E3-6851-486D-99B0-C6EF857F80FA}" srcOrd="4" destOrd="0" presId="urn:microsoft.com/office/officeart/2005/8/layout/vList5"/>
    <dgm:cxn modelId="{0E58712B-CA50-41D3-B8AC-2FEE132C3719}" type="presParOf" srcId="{5FFD00E3-6851-486D-99B0-C6EF857F80FA}" destId="{060198E2-5983-4109-BCE1-9DE41B026A5B}" srcOrd="0" destOrd="0" presId="urn:microsoft.com/office/officeart/2005/8/layout/vList5"/>
    <dgm:cxn modelId="{484E0266-9CC6-4013-BFF3-AA5C795AF365}" type="presParOf" srcId="{FA17EA8E-17CA-43D8-ACE4-46697A5489DE}" destId="{D9057B01-4AF8-4633-BABC-A12403913B3D}" srcOrd="5" destOrd="0" presId="urn:microsoft.com/office/officeart/2005/8/layout/vList5"/>
    <dgm:cxn modelId="{2A860DF4-5BED-4A21-8980-75E34E3E791B}" type="presParOf" srcId="{FA17EA8E-17CA-43D8-ACE4-46697A5489DE}" destId="{A9CB7373-A9FA-46F3-BE1D-D42F91EAF086}" srcOrd="6" destOrd="0" presId="urn:microsoft.com/office/officeart/2005/8/layout/vList5"/>
    <dgm:cxn modelId="{F54E1412-8F8B-4DAE-AFC1-2AFFA6DE0F9D}" type="presParOf" srcId="{A9CB7373-A9FA-46F3-BE1D-D42F91EAF086}" destId="{FBCCD3E2-0598-41CE-94B9-685DAE1EA41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1F57E-D542-4163-95B1-92B1B114497F}">
      <dsp:nvSpPr>
        <dsp:cNvPr id="0" name=""/>
        <dsp:cNvSpPr/>
      </dsp:nvSpPr>
      <dsp:spPr>
        <a:xfrm rot="16200000">
          <a:off x="2099374" y="522779"/>
          <a:ext cx="378608" cy="2740521"/>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b="1" kern="1200" dirty="0">
              <a:solidFill>
                <a:schemeClr val="bg1"/>
              </a:solidFill>
              <a:latin typeface="+mn-lt"/>
              <a:ea typeface="Anton" pitchFamily="34" charset="-122"/>
              <a:cs typeface="Anton" pitchFamily="34" charset="-120"/>
            </a:rPr>
            <a:t>Centralized Platform</a:t>
          </a:r>
          <a:endParaRPr lang="en-US" sz="1800" b="1" kern="1200" dirty="0">
            <a:solidFill>
              <a:schemeClr val="bg1"/>
            </a:solidFill>
            <a:latin typeface="+mn-lt"/>
          </a:endParaRPr>
        </a:p>
      </dsp:txBody>
      <dsp:txXfrm rot="5400000">
        <a:off x="936900" y="1722217"/>
        <a:ext cx="2722039" cy="341644"/>
      </dsp:txXfrm>
    </dsp:sp>
    <dsp:sp modelId="{C0317DA2-D763-4621-9680-990E0F78E293}">
      <dsp:nvSpPr>
        <dsp:cNvPr id="0" name=""/>
        <dsp:cNvSpPr/>
      </dsp:nvSpPr>
      <dsp:spPr>
        <a:xfrm>
          <a:off x="4911" y="0"/>
          <a:ext cx="4567535" cy="1325128"/>
        </a:xfrm>
        <a:prstGeom prst="rect">
          <a:avLst/>
        </a:prstGeom>
        <a:solidFill>
          <a:schemeClr val="tx1"/>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GB" sz="1800" kern="1200" dirty="0">
              <a:solidFill>
                <a:schemeClr val="bg1"/>
              </a:solidFill>
              <a:latin typeface="Times New Roman" panose="02020603050405020304" pitchFamily="18" charset="0"/>
              <a:cs typeface="Times New Roman" panose="02020603050405020304" pitchFamily="18" charset="0"/>
            </a:rPr>
            <a:t>Develop a centralized, secure, and user</a:t>
          </a:r>
          <a:endParaRPr lang="en-US" sz="1800" kern="1200" dirty="0">
            <a:solidFill>
              <a:schemeClr val="bg1"/>
            </a:solidFill>
            <a:latin typeface="Times New Roman" panose="02020603050405020304" pitchFamily="18" charset="0"/>
            <a:cs typeface="Times New Roman" panose="02020603050405020304" pitchFamily="18" charset="0"/>
          </a:endParaRPr>
        </a:p>
        <a:p>
          <a:pPr marL="0" lvl="0" indent="0" algn="ctr" defTabSz="800100">
            <a:lnSpc>
              <a:spcPct val="90000"/>
            </a:lnSpc>
            <a:spcBef>
              <a:spcPct val="0"/>
            </a:spcBef>
            <a:spcAft>
              <a:spcPct val="35000"/>
            </a:spcAft>
            <a:buNone/>
          </a:pPr>
          <a:r>
            <a:rPr lang="en-US" sz="1800" kern="1200" dirty="0">
              <a:solidFill>
                <a:schemeClr val="bg1"/>
              </a:solidFill>
              <a:latin typeface="Times New Roman" panose="02020603050405020304" pitchFamily="18" charset="0"/>
              <a:cs typeface="Times New Roman" panose="02020603050405020304" pitchFamily="18" charset="0"/>
            </a:rPr>
            <a:t>friendly property listing platform.</a:t>
          </a:r>
        </a:p>
      </dsp:txBody>
      <dsp:txXfrm>
        <a:off x="4911" y="0"/>
        <a:ext cx="4567535" cy="1325128"/>
      </dsp:txXfrm>
    </dsp:sp>
    <dsp:sp modelId="{6898D4C1-54F6-4DA4-9607-F444437C8E6E}">
      <dsp:nvSpPr>
        <dsp:cNvPr id="0" name=""/>
        <dsp:cNvSpPr/>
      </dsp:nvSpPr>
      <dsp:spPr>
        <a:xfrm>
          <a:off x="2288678" y="1400849"/>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73D486C-1D43-4208-9FD9-CC7C2550C1E8}">
      <dsp:nvSpPr>
        <dsp:cNvPr id="0" name=""/>
        <dsp:cNvSpPr/>
      </dsp:nvSpPr>
      <dsp:spPr>
        <a:xfrm>
          <a:off x="2250818" y="1325128"/>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D22B8F-54BF-4FAE-9F7C-B58FA74468D0}">
      <dsp:nvSpPr>
        <dsp:cNvPr id="0" name=""/>
        <dsp:cNvSpPr/>
      </dsp:nvSpPr>
      <dsp:spPr>
        <a:xfrm>
          <a:off x="3658939" y="1703735"/>
          <a:ext cx="2740521" cy="37860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b="1" kern="1200" dirty="0">
              <a:solidFill>
                <a:schemeClr val="bg1"/>
              </a:solidFill>
              <a:latin typeface="+mn-lt"/>
              <a:ea typeface="Anton" pitchFamily="34" charset="-122"/>
              <a:cs typeface="Anton" pitchFamily="34" charset="-120"/>
            </a:rPr>
            <a:t>Improve Efficiency</a:t>
          </a:r>
          <a:endParaRPr lang="en-US" sz="1800" b="1" kern="1200" dirty="0">
            <a:solidFill>
              <a:schemeClr val="bg1"/>
            </a:solidFill>
            <a:latin typeface="+mn-lt"/>
          </a:endParaRPr>
        </a:p>
      </dsp:txBody>
      <dsp:txXfrm>
        <a:off x="3658939" y="1703735"/>
        <a:ext cx="2740521" cy="378608"/>
      </dsp:txXfrm>
    </dsp:sp>
    <dsp:sp modelId="{E1F35975-00CA-4B74-AB7C-CD8812C99AEF}">
      <dsp:nvSpPr>
        <dsp:cNvPr id="0" name=""/>
        <dsp:cNvSpPr/>
      </dsp:nvSpPr>
      <dsp:spPr>
        <a:xfrm>
          <a:off x="2745432" y="2460952"/>
          <a:ext cx="4567535"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imes New Roman" panose="02020603050405020304" pitchFamily="18" charset="0"/>
              <a:ea typeface="Fira Sans" pitchFamily="34" charset="-122"/>
              <a:cs typeface="Times New Roman" panose="02020603050405020304" pitchFamily="18" charset="0"/>
            </a:rPr>
            <a:t>The motivation is to move away from fragmented and outdated systems.</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2745432" y="2460952"/>
        <a:ext cx="4567535" cy="1325128"/>
      </dsp:txXfrm>
    </dsp:sp>
    <dsp:sp modelId="{152FB453-AA1C-4C6D-86AE-2A7A4BF73B8B}">
      <dsp:nvSpPr>
        <dsp:cNvPr id="0" name=""/>
        <dsp:cNvSpPr/>
      </dsp:nvSpPr>
      <dsp:spPr>
        <a:xfrm>
          <a:off x="5029199" y="2082343"/>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C9CEA29-8429-48CF-B30A-81626D4345E2}">
      <dsp:nvSpPr>
        <dsp:cNvPr id="0" name=""/>
        <dsp:cNvSpPr/>
      </dsp:nvSpPr>
      <dsp:spPr>
        <a:xfrm>
          <a:off x="4991339" y="2385230"/>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73129-181E-4CDA-8814-F1E5000C8C53}">
      <dsp:nvSpPr>
        <dsp:cNvPr id="0" name=""/>
        <dsp:cNvSpPr/>
      </dsp:nvSpPr>
      <dsp:spPr>
        <a:xfrm rot="5400000">
          <a:off x="7580417" y="522779"/>
          <a:ext cx="378608" cy="2740521"/>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b="1" kern="1200" dirty="0">
              <a:solidFill>
                <a:schemeClr val="bg1"/>
              </a:solidFill>
              <a:latin typeface="+mn-lt"/>
              <a:ea typeface="Anton" pitchFamily="34" charset="-122"/>
              <a:cs typeface="Anton" pitchFamily="34" charset="-120"/>
            </a:rPr>
            <a:t>Build Trust</a:t>
          </a:r>
          <a:endParaRPr lang="en-US" sz="1800" b="1" kern="1200" dirty="0">
            <a:solidFill>
              <a:schemeClr val="bg1"/>
            </a:solidFill>
            <a:latin typeface="+mn-lt"/>
          </a:endParaRPr>
        </a:p>
      </dsp:txBody>
      <dsp:txXfrm rot="-5400000">
        <a:off x="6399461" y="1722217"/>
        <a:ext cx="2722039" cy="341644"/>
      </dsp:txXfrm>
    </dsp:sp>
    <dsp:sp modelId="{5A20FA73-3A21-4484-9105-C650E9C6EB1C}">
      <dsp:nvSpPr>
        <dsp:cNvPr id="0" name=""/>
        <dsp:cNvSpPr/>
      </dsp:nvSpPr>
      <dsp:spPr>
        <a:xfrm>
          <a:off x="5485953" y="0"/>
          <a:ext cx="4567535"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imes New Roman" panose="02020603050405020304" pitchFamily="18" charset="0"/>
              <a:ea typeface="Fira Sans" pitchFamily="34" charset="-122"/>
              <a:cs typeface="Times New Roman" panose="02020603050405020304" pitchFamily="18" charset="0"/>
            </a:rPr>
            <a:t>Goal is to improve efficiency, trust, and accessibility for all stakeholders.</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5485953" y="0"/>
        <a:ext cx="4567535" cy="1325128"/>
      </dsp:txXfrm>
    </dsp:sp>
    <dsp:sp modelId="{26F3F9B3-7461-4A61-97B5-AF1F062A6A31}">
      <dsp:nvSpPr>
        <dsp:cNvPr id="0" name=""/>
        <dsp:cNvSpPr/>
      </dsp:nvSpPr>
      <dsp:spPr>
        <a:xfrm>
          <a:off x="7769721" y="1400849"/>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AD3676B-B35C-4F1B-B891-E6A623B39C7E}">
      <dsp:nvSpPr>
        <dsp:cNvPr id="0" name=""/>
        <dsp:cNvSpPr/>
      </dsp:nvSpPr>
      <dsp:spPr>
        <a:xfrm>
          <a:off x="7731860" y="1325128"/>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EA704-E1F5-4712-BDCE-9D9FADB44E1B}">
      <dsp:nvSpPr>
        <dsp:cNvPr id="0" name=""/>
        <dsp:cNvSpPr/>
      </dsp:nvSpPr>
      <dsp:spPr>
        <a:xfrm>
          <a:off x="3413070" y="1840"/>
          <a:ext cx="3839704" cy="885434"/>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PHP, Laravel</a:t>
          </a:r>
        </a:p>
      </dsp:txBody>
      <dsp:txXfrm>
        <a:off x="3456293" y="45063"/>
        <a:ext cx="3753258" cy="798988"/>
      </dsp:txXfrm>
    </dsp:sp>
    <dsp:sp modelId="{830A6DAE-A5A9-4080-94B4-46887A07673E}">
      <dsp:nvSpPr>
        <dsp:cNvPr id="0" name=""/>
        <dsp:cNvSpPr/>
      </dsp:nvSpPr>
      <dsp:spPr>
        <a:xfrm>
          <a:off x="3413070" y="931547"/>
          <a:ext cx="3839704" cy="885434"/>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nl-NL" sz="2300" kern="1200" dirty="0"/>
            <a:t>HTML, CSS, JS, Bootstrap</a:t>
          </a:r>
          <a:endParaRPr lang="en-US" sz="2300" kern="1200" dirty="0"/>
        </a:p>
      </dsp:txBody>
      <dsp:txXfrm>
        <a:off x="3456293" y="974770"/>
        <a:ext cx="3753258" cy="798988"/>
      </dsp:txXfrm>
    </dsp:sp>
    <dsp:sp modelId="{060198E2-5983-4109-BCE1-9DE41B026A5B}">
      <dsp:nvSpPr>
        <dsp:cNvPr id="0" name=""/>
        <dsp:cNvSpPr/>
      </dsp:nvSpPr>
      <dsp:spPr>
        <a:xfrm>
          <a:off x="3413070" y="1861253"/>
          <a:ext cx="3839704" cy="885434"/>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MySql</a:t>
          </a:r>
        </a:p>
      </dsp:txBody>
      <dsp:txXfrm>
        <a:off x="3456293" y="1904476"/>
        <a:ext cx="3753258" cy="798988"/>
      </dsp:txXfrm>
    </dsp:sp>
    <dsp:sp modelId="{FBCCD3E2-0598-41CE-94B9-685DAE1EA41C}">
      <dsp:nvSpPr>
        <dsp:cNvPr id="0" name=""/>
        <dsp:cNvSpPr/>
      </dsp:nvSpPr>
      <dsp:spPr>
        <a:xfrm>
          <a:off x="3413070" y="2790959"/>
          <a:ext cx="3839704" cy="885434"/>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Development Tools: Visual Studio Code, XAMPP, </a:t>
          </a:r>
          <a:r>
            <a:rPr lang="en-US" sz="2300" kern="1200" dirty="0" err="1"/>
            <a:t>Github</a:t>
          </a:r>
          <a:endParaRPr lang="en-US" sz="2300" kern="1200" dirty="0"/>
        </a:p>
      </dsp:txBody>
      <dsp:txXfrm>
        <a:off x="3456293" y="2834182"/>
        <a:ext cx="3753258" cy="798988"/>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530C2-B2AC-4B9C-B23C-0CEB8074F59C}" type="datetimeFigureOut">
              <a:rPr lang="en-US" smtClean="0"/>
              <a:t>10/9/2025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54DFEA-9846-43F8-875A-D0A380E738C4}" type="slidenum">
              <a:rPr lang="en-US" smtClean="0"/>
              <a:t>‹#›</a:t>
            </a:fld>
            <a:endParaRPr lang="en-US"/>
          </a:p>
        </p:txBody>
      </p:sp>
    </p:spTree>
    <p:extLst>
      <p:ext uri="{BB962C8B-B14F-4D97-AF65-F5344CB8AC3E}">
        <p14:creationId xmlns:p14="http://schemas.microsoft.com/office/powerpoint/2010/main" val="424823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10/9/2025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1209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649498261"/>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10/9/2025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10/9/2025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10/9/2025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10/9/2025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10/9/2025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10/9/2025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10/9/2025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10/9/2025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10/9/2025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hemeOverride" Target="../theme/themeOverride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a:noAutofit/>
          </a:bodyPr>
          <a:lstStyle/>
          <a:p>
            <a:r>
              <a:rPr lang="en-GB" sz="6600" dirty="0">
                <a:solidFill>
                  <a:schemeClr val="bg1"/>
                </a:solidFill>
              </a:rPr>
              <a:t>Real Estate Property Listing System</a:t>
            </a:r>
            <a:endParaRPr lang="en-US" sz="6600" dirty="0">
              <a:solidFill>
                <a:schemeClr val="bg1"/>
              </a:solidFill>
            </a:endParaRP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8"/>
            <a:ext cx="6269347" cy="1943213"/>
          </a:xfrm>
        </p:spPr>
        <p:txBody>
          <a:bodyPr>
            <a:noAutofit/>
          </a:bodyPr>
          <a:lstStyle/>
          <a:p>
            <a:r>
              <a:rPr lang="en-US" sz="1100" dirty="0">
                <a:solidFill>
                  <a:schemeClr val="bg1"/>
                </a:solidFill>
              </a:rPr>
              <a:t>Name: Shahriar Hosen</a:t>
            </a:r>
          </a:p>
          <a:p>
            <a:r>
              <a:rPr lang="en-US" sz="1100" dirty="0">
                <a:solidFill>
                  <a:schemeClr val="bg1"/>
                </a:solidFill>
              </a:rPr>
              <a:t>ID: 1910032</a:t>
            </a:r>
          </a:p>
          <a:p>
            <a:r>
              <a:rPr lang="en-US" sz="1100" dirty="0">
                <a:solidFill>
                  <a:schemeClr val="bg1"/>
                </a:solidFill>
              </a:rPr>
              <a:t>Organization: IT WAY BD</a:t>
            </a:r>
          </a:p>
          <a:p>
            <a:r>
              <a:rPr lang="en-US" sz="1100" dirty="0">
                <a:solidFill>
                  <a:schemeClr val="bg1"/>
                </a:solidFill>
              </a:rPr>
              <a:t>Summer: 2025</a:t>
            </a:r>
          </a:p>
          <a:p>
            <a:r>
              <a:rPr lang="en-US" sz="1100" dirty="0">
                <a:solidFill>
                  <a:schemeClr val="bg1"/>
                </a:solidFill>
              </a:rPr>
              <a:t>Academic Supervisor: Asif Mahmud</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1C74CE5-BC22-4D93-B025-729EEB127197}"/>
              </a:ext>
            </a:extLst>
          </p:cNvPr>
          <p:cNvSpPr txBox="1">
            <a:spLocks/>
          </p:cNvSpPr>
          <p:nvPr/>
        </p:nvSpPr>
        <p:spPr>
          <a:xfrm>
            <a:off x="757417" y="538042"/>
            <a:ext cx="10058400" cy="98773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solidFill>
                  <a:schemeClr val="bg1"/>
                </a:solidFill>
              </a:rPr>
              <a:t>Challenges Faced</a:t>
            </a:r>
          </a:p>
        </p:txBody>
      </p:sp>
      <p:sp>
        <p:nvSpPr>
          <p:cNvPr id="19" name="Rectangle 18">
            <a:extLst>
              <a:ext uri="{FF2B5EF4-FFF2-40B4-BE49-F238E27FC236}">
                <a16:creationId xmlns:a16="http://schemas.microsoft.com/office/drawing/2014/main" id="{58A8CB0B-B888-4AD6-AB68-DD031559DC76}"/>
              </a:ext>
            </a:extLst>
          </p:cNvPr>
          <p:cNvSpPr/>
          <p:nvPr/>
        </p:nvSpPr>
        <p:spPr>
          <a:xfrm>
            <a:off x="0" y="1455162"/>
            <a:ext cx="12192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age 0" descr="preencoded.png">
            <a:extLst>
              <a:ext uri="{FF2B5EF4-FFF2-40B4-BE49-F238E27FC236}">
                <a16:creationId xmlns:a16="http://schemas.microsoft.com/office/drawing/2014/main" id="{33CCB61C-B23B-4DC3-8EED-50DFBFE91A9A}"/>
              </a:ext>
            </a:extLst>
          </p:cNvPr>
          <p:cNvPicPr>
            <a:picLocks noChangeAspect="1"/>
          </p:cNvPicPr>
          <p:nvPr/>
        </p:nvPicPr>
        <p:blipFill>
          <a:blip r:embed="rId3"/>
          <a:stretch>
            <a:fillRect/>
          </a:stretch>
        </p:blipFill>
        <p:spPr>
          <a:xfrm>
            <a:off x="607695" y="2163901"/>
            <a:ext cx="235148" cy="293965"/>
          </a:xfrm>
          <a:prstGeom prst="rect">
            <a:avLst/>
          </a:prstGeom>
        </p:spPr>
      </p:pic>
      <p:sp>
        <p:nvSpPr>
          <p:cNvPr id="21" name="Text 3">
            <a:extLst>
              <a:ext uri="{FF2B5EF4-FFF2-40B4-BE49-F238E27FC236}">
                <a16:creationId xmlns:a16="http://schemas.microsoft.com/office/drawing/2014/main" id="{2987796B-C59C-4297-B214-40EE3A02A9B4}"/>
              </a:ext>
            </a:extLst>
          </p:cNvPr>
          <p:cNvSpPr/>
          <p:nvPr/>
        </p:nvSpPr>
        <p:spPr>
          <a:xfrm>
            <a:off x="1058466" y="2185511"/>
            <a:ext cx="6065401" cy="250865"/>
          </a:xfrm>
          <a:prstGeom prst="rect">
            <a:avLst/>
          </a:prstGeom>
          <a:noFill/>
          <a:ln/>
        </p:spPr>
        <p:txBody>
          <a:bodyPr wrap="none" lIns="0" tIns="0" rIns="0" bIns="0" rtlCol="0" anchor="t"/>
          <a:lstStyle/>
          <a:p>
            <a:pPr marL="0" indent="0" algn="l">
              <a:lnSpc>
                <a:spcPts val="1950"/>
              </a:lnSpc>
              <a:buNone/>
            </a:pPr>
            <a:r>
              <a:rPr lang="en-US" sz="2800" dirty="0">
                <a:solidFill>
                  <a:srgbClr val="E0D6DE"/>
                </a:solidFill>
                <a:latin typeface="Times New Roman" panose="02020603050405020304" pitchFamily="18" charset="0"/>
                <a:ea typeface="Fira Sans" pitchFamily="34" charset="-122"/>
                <a:cs typeface="Times New Roman" panose="02020603050405020304" pitchFamily="18" charset="0"/>
              </a:rPr>
              <a:t>Scalability and performance optimization for handling large datasets.</a:t>
            </a:r>
            <a:endParaRPr lang="en-US" sz="2800" dirty="0">
              <a:latin typeface="Times New Roman" panose="02020603050405020304" pitchFamily="18" charset="0"/>
              <a:cs typeface="Times New Roman" panose="02020603050405020304" pitchFamily="18" charset="0"/>
            </a:endParaRPr>
          </a:p>
        </p:txBody>
      </p:sp>
      <p:sp>
        <p:nvSpPr>
          <p:cNvPr id="22" name="Text 4">
            <a:extLst>
              <a:ext uri="{FF2B5EF4-FFF2-40B4-BE49-F238E27FC236}">
                <a16:creationId xmlns:a16="http://schemas.microsoft.com/office/drawing/2014/main" id="{0AA97E4A-39EF-4A6C-966C-B9705565F2C0}"/>
              </a:ext>
            </a:extLst>
          </p:cNvPr>
          <p:cNvSpPr/>
          <p:nvPr/>
        </p:nvSpPr>
        <p:spPr>
          <a:xfrm>
            <a:off x="1058466" y="2977277"/>
            <a:ext cx="6065401" cy="250865"/>
          </a:xfrm>
          <a:prstGeom prst="rect">
            <a:avLst/>
          </a:prstGeom>
          <a:noFill/>
          <a:ln/>
        </p:spPr>
        <p:txBody>
          <a:bodyPr wrap="none" lIns="0" tIns="0" rIns="0" bIns="0" rtlCol="0" anchor="t"/>
          <a:lstStyle/>
          <a:p>
            <a:pPr marL="0" indent="0" algn="l">
              <a:lnSpc>
                <a:spcPts val="1950"/>
              </a:lnSpc>
              <a:buNone/>
            </a:pPr>
            <a:r>
              <a:rPr lang="en-US" sz="2800" dirty="0">
                <a:solidFill>
                  <a:srgbClr val="E0D6DE"/>
                </a:solidFill>
                <a:latin typeface="Times New Roman" panose="02020603050405020304" pitchFamily="18" charset="0"/>
                <a:ea typeface="Fira Sans" pitchFamily="34" charset="-122"/>
                <a:cs typeface="Times New Roman" panose="02020603050405020304" pitchFamily="18" charset="0"/>
              </a:rPr>
              <a:t>Addressing data security concerns (e.g., SQL injection, unauthorized access).</a:t>
            </a:r>
            <a:endParaRPr lang="en-US" sz="2800" dirty="0">
              <a:latin typeface="Times New Roman" panose="02020603050405020304" pitchFamily="18" charset="0"/>
              <a:cs typeface="Times New Roman" panose="02020603050405020304" pitchFamily="18" charset="0"/>
            </a:endParaRPr>
          </a:p>
        </p:txBody>
      </p:sp>
      <p:pic>
        <p:nvPicPr>
          <p:cNvPr id="23" name="Image 2" descr="preencoded.png">
            <a:extLst>
              <a:ext uri="{FF2B5EF4-FFF2-40B4-BE49-F238E27FC236}">
                <a16:creationId xmlns:a16="http://schemas.microsoft.com/office/drawing/2014/main" id="{8F9D7799-39CA-4A0D-AA1C-EC7C651EDC02}"/>
              </a:ext>
            </a:extLst>
          </p:cNvPr>
          <p:cNvPicPr>
            <a:picLocks noChangeAspect="1"/>
          </p:cNvPicPr>
          <p:nvPr/>
        </p:nvPicPr>
        <p:blipFill>
          <a:blip r:embed="rId3"/>
          <a:stretch>
            <a:fillRect/>
          </a:stretch>
        </p:blipFill>
        <p:spPr>
          <a:xfrm>
            <a:off x="607695" y="3747433"/>
            <a:ext cx="235148" cy="293965"/>
          </a:xfrm>
          <a:prstGeom prst="rect">
            <a:avLst/>
          </a:prstGeom>
        </p:spPr>
      </p:pic>
      <p:sp>
        <p:nvSpPr>
          <p:cNvPr id="33" name="Text 5">
            <a:extLst>
              <a:ext uri="{FF2B5EF4-FFF2-40B4-BE49-F238E27FC236}">
                <a16:creationId xmlns:a16="http://schemas.microsoft.com/office/drawing/2014/main" id="{70760868-BCFF-41A2-9CC7-161D63350DD0}"/>
              </a:ext>
            </a:extLst>
          </p:cNvPr>
          <p:cNvSpPr/>
          <p:nvPr/>
        </p:nvSpPr>
        <p:spPr>
          <a:xfrm>
            <a:off x="1058466" y="3769043"/>
            <a:ext cx="6065401" cy="250865"/>
          </a:xfrm>
          <a:prstGeom prst="rect">
            <a:avLst/>
          </a:prstGeom>
          <a:noFill/>
          <a:ln/>
        </p:spPr>
        <p:txBody>
          <a:bodyPr wrap="none" lIns="0" tIns="0" rIns="0" bIns="0" rtlCol="0" anchor="t"/>
          <a:lstStyle/>
          <a:p>
            <a:pPr marL="0" indent="0" algn="l">
              <a:lnSpc>
                <a:spcPts val="1950"/>
              </a:lnSpc>
              <a:buNone/>
            </a:pPr>
            <a:r>
              <a:rPr lang="en-US" sz="2800" dirty="0">
                <a:solidFill>
                  <a:srgbClr val="E0D6DE"/>
                </a:solidFill>
                <a:latin typeface="Times New Roman" panose="02020603050405020304" pitchFamily="18" charset="0"/>
                <a:ea typeface="Fira Sans" pitchFamily="34" charset="-122"/>
                <a:cs typeface="Times New Roman" panose="02020603050405020304" pitchFamily="18" charset="0"/>
              </a:rPr>
              <a:t>User adoption and training for stakeholders accustomed to manual systems.</a:t>
            </a:r>
            <a:endParaRPr lang="en-US" sz="2800" dirty="0">
              <a:latin typeface="Times New Roman" panose="02020603050405020304" pitchFamily="18" charset="0"/>
              <a:cs typeface="Times New Roman" panose="02020603050405020304" pitchFamily="18" charset="0"/>
            </a:endParaRPr>
          </a:p>
        </p:txBody>
      </p:sp>
      <p:pic>
        <p:nvPicPr>
          <p:cNvPr id="34" name="Image 2" descr="preencoded.png">
            <a:extLst>
              <a:ext uri="{FF2B5EF4-FFF2-40B4-BE49-F238E27FC236}">
                <a16:creationId xmlns:a16="http://schemas.microsoft.com/office/drawing/2014/main" id="{8E896D0C-E5DC-4969-A10D-B9ED165496A6}"/>
              </a:ext>
            </a:extLst>
          </p:cNvPr>
          <p:cNvPicPr>
            <a:picLocks noChangeAspect="1"/>
          </p:cNvPicPr>
          <p:nvPr/>
        </p:nvPicPr>
        <p:blipFill>
          <a:blip r:embed="rId3"/>
          <a:stretch>
            <a:fillRect/>
          </a:stretch>
        </p:blipFill>
        <p:spPr>
          <a:xfrm>
            <a:off x="607695" y="2987695"/>
            <a:ext cx="235148" cy="293965"/>
          </a:xfrm>
          <a:prstGeom prst="rect">
            <a:avLst/>
          </a:prstGeom>
        </p:spPr>
      </p:pic>
      <p:pic>
        <p:nvPicPr>
          <p:cNvPr id="35" name="Image 2" descr="preencoded.png">
            <a:extLst>
              <a:ext uri="{FF2B5EF4-FFF2-40B4-BE49-F238E27FC236}">
                <a16:creationId xmlns:a16="http://schemas.microsoft.com/office/drawing/2014/main" id="{5227288A-820C-4BE9-BAAE-334205F4DCD8}"/>
              </a:ext>
            </a:extLst>
          </p:cNvPr>
          <p:cNvPicPr>
            <a:picLocks noChangeAspect="1"/>
          </p:cNvPicPr>
          <p:nvPr/>
        </p:nvPicPr>
        <p:blipFill>
          <a:blip r:embed="rId3"/>
          <a:stretch>
            <a:fillRect/>
          </a:stretch>
        </p:blipFill>
        <p:spPr>
          <a:xfrm>
            <a:off x="607695" y="4421625"/>
            <a:ext cx="235148" cy="293965"/>
          </a:xfrm>
          <a:prstGeom prst="rect">
            <a:avLst/>
          </a:prstGeom>
        </p:spPr>
      </p:pic>
      <p:sp>
        <p:nvSpPr>
          <p:cNvPr id="37" name="Text 5">
            <a:extLst>
              <a:ext uri="{FF2B5EF4-FFF2-40B4-BE49-F238E27FC236}">
                <a16:creationId xmlns:a16="http://schemas.microsoft.com/office/drawing/2014/main" id="{8469543F-6E69-4066-9F17-B63B6E788D22}"/>
              </a:ext>
            </a:extLst>
          </p:cNvPr>
          <p:cNvSpPr/>
          <p:nvPr/>
        </p:nvSpPr>
        <p:spPr>
          <a:xfrm>
            <a:off x="1058466" y="4443235"/>
            <a:ext cx="6065401" cy="250865"/>
          </a:xfrm>
          <a:prstGeom prst="rect">
            <a:avLst/>
          </a:prstGeom>
          <a:noFill/>
          <a:ln/>
        </p:spPr>
        <p:txBody>
          <a:bodyPr wrap="none" lIns="0" tIns="0" rIns="0" bIns="0" rtlCol="0" anchor="t"/>
          <a:lstStyle/>
          <a:p>
            <a:pPr marL="0" indent="0" algn="l">
              <a:lnSpc>
                <a:spcPts val="1950"/>
              </a:lnSpc>
              <a:buNone/>
            </a:pPr>
            <a:r>
              <a:rPr lang="en-US" sz="2800" dirty="0">
                <a:solidFill>
                  <a:srgbClr val="E0D6DE"/>
                </a:solidFill>
                <a:latin typeface="Times New Roman" panose="02020603050405020304" pitchFamily="18" charset="0"/>
                <a:ea typeface="Fira Sans" pitchFamily="34" charset="-122"/>
                <a:cs typeface="Times New Roman" panose="02020603050405020304" pitchFamily="18" charset="0"/>
              </a:rPr>
              <a:t>Software related issue for example XAMPP was crashing often.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706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1C74CE5-BC22-4D93-B025-729EEB127197}"/>
              </a:ext>
            </a:extLst>
          </p:cNvPr>
          <p:cNvSpPr txBox="1">
            <a:spLocks/>
          </p:cNvSpPr>
          <p:nvPr/>
        </p:nvSpPr>
        <p:spPr>
          <a:xfrm>
            <a:off x="757417" y="538042"/>
            <a:ext cx="10058400" cy="98773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solidFill>
                  <a:schemeClr val="bg1"/>
                </a:solidFill>
              </a:rPr>
              <a:t>Conclusion &amp; Future Work</a:t>
            </a:r>
          </a:p>
        </p:txBody>
      </p:sp>
      <p:sp>
        <p:nvSpPr>
          <p:cNvPr id="19" name="Rectangle 18">
            <a:extLst>
              <a:ext uri="{FF2B5EF4-FFF2-40B4-BE49-F238E27FC236}">
                <a16:creationId xmlns:a16="http://schemas.microsoft.com/office/drawing/2014/main" id="{58A8CB0B-B888-4AD6-AB68-DD031559DC76}"/>
              </a:ext>
            </a:extLst>
          </p:cNvPr>
          <p:cNvSpPr/>
          <p:nvPr/>
        </p:nvSpPr>
        <p:spPr>
          <a:xfrm>
            <a:off x="0" y="1455162"/>
            <a:ext cx="12192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FE2B3D-C11D-4CA3-9621-265E13FE71A4}"/>
              </a:ext>
            </a:extLst>
          </p:cNvPr>
          <p:cNvSpPr txBox="1"/>
          <p:nvPr/>
        </p:nvSpPr>
        <p:spPr>
          <a:xfrm>
            <a:off x="757417" y="2949640"/>
            <a:ext cx="7232038" cy="2308324"/>
          </a:xfrm>
          <a:prstGeom prst="rect">
            <a:avLst/>
          </a:prstGeom>
          <a:noFill/>
        </p:spPr>
        <p:txBody>
          <a:bodyPr wrap="square" rtlCol="0">
            <a:spAutoFit/>
          </a:bodyPr>
          <a:lstStyle/>
          <a:p>
            <a:pPr algn="just"/>
            <a:r>
              <a:rPr lang="en-GB" b="0" i="0" dirty="0">
                <a:solidFill>
                  <a:schemeClr val="bg1"/>
                </a:solidFill>
                <a:effectLst/>
                <a:latin typeface="Times New Roman" panose="02020603050405020304" pitchFamily="18" charset="0"/>
                <a:cs typeface="Times New Roman" panose="02020603050405020304" pitchFamily="18" charset="0"/>
              </a:rPr>
              <a:t>The Real Estate Property Listing System successfully bridges the gap between buyers, admin and agents by offering a secure, user-friendly, and centralized digital platform. It not only modernizes property management but also demonstrates the practical application of academic knowledge in solving real-world challenges. During my internship, I got a real understanding of how a company works and how teams collaborate in a professional environment. Overall , This experience improved both my technica</a:t>
            </a:r>
            <a:r>
              <a:rPr lang="en-GB" dirty="0">
                <a:solidFill>
                  <a:schemeClr val="bg1"/>
                </a:solidFill>
                <a:latin typeface="Times New Roman" panose="02020603050405020304" pitchFamily="18" charset="0"/>
                <a:cs typeface="Times New Roman" panose="02020603050405020304" pitchFamily="18" charset="0"/>
              </a:rPr>
              <a:t>l skills and teamwork.</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B9336A98-82CD-4189-9178-EA78257FF243}"/>
              </a:ext>
            </a:extLst>
          </p:cNvPr>
          <p:cNvGrpSpPr/>
          <p:nvPr/>
        </p:nvGrpSpPr>
        <p:grpSpPr>
          <a:xfrm>
            <a:off x="8439999" y="2949640"/>
            <a:ext cx="3752001" cy="2005157"/>
            <a:chOff x="7597316" y="2395261"/>
            <a:chExt cx="3752001" cy="2005157"/>
          </a:xfrm>
        </p:grpSpPr>
        <p:sp>
          <p:nvSpPr>
            <p:cNvPr id="6" name="TextBox 5">
              <a:extLst>
                <a:ext uri="{FF2B5EF4-FFF2-40B4-BE49-F238E27FC236}">
                  <a16:creationId xmlns:a16="http://schemas.microsoft.com/office/drawing/2014/main" id="{73990506-D82E-4287-9067-2F43A83904D1}"/>
                </a:ext>
              </a:extLst>
            </p:cNvPr>
            <p:cNvSpPr txBox="1"/>
            <p:nvPr/>
          </p:nvSpPr>
          <p:spPr>
            <a:xfrm>
              <a:off x="7597316" y="2923090"/>
              <a:ext cx="3752001" cy="1477328"/>
            </a:xfrm>
            <a:prstGeom prst="rect">
              <a:avLst/>
            </a:prstGeom>
            <a:noFill/>
          </p:spPr>
          <p:txBody>
            <a:bodyPr wrap="square">
              <a:spAutoFit/>
            </a:bodyPr>
            <a:lstStyle/>
            <a:p>
              <a:pPr marL="285750" indent="-285750">
                <a:buFont typeface="Arial" panose="020B0604020202020204" pitchFamily="34" charset="0"/>
                <a:buChar char="•"/>
              </a:pPr>
              <a:r>
                <a:rPr lang="en-US" b="0" i="0" u="none" strike="noStrike" baseline="0" dirty="0">
                  <a:solidFill>
                    <a:schemeClr val="bg1"/>
                  </a:solidFill>
                  <a:latin typeface="Times New Roman" panose="02020603050405020304" pitchFamily="18" charset="0"/>
                  <a:cs typeface="Times New Roman" panose="02020603050405020304" pitchFamily="18" charset="0"/>
                </a:rPr>
                <a:t>Payment integration</a:t>
              </a:r>
            </a:p>
            <a:p>
              <a:pPr marL="285750" indent="-285750">
                <a:buFont typeface="Arial" panose="020B0604020202020204" pitchFamily="34" charset="0"/>
                <a:buChar char="•"/>
              </a:pPr>
              <a:r>
                <a:rPr lang="en-US" b="0" i="0" u="none" strike="noStrike" baseline="0" dirty="0">
                  <a:solidFill>
                    <a:schemeClr val="bg1"/>
                  </a:solidFill>
                  <a:latin typeface="Times New Roman" panose="02020603050405020304" pitchFamily="18" charset="0"/>
                  <a:cs typeface="Times New Roman" panose="02020603050405020304" pitchFamily="18" charset="0"/>
                </a:rPr>
                <a:t>Map-based property search</a:t>
              </a:r>
            </a:p>
            <a:p>
              <a:pPr marL="285750" indent="-285750">
                <a:buFont typeface="Arial" panose="020B0604020202020204" pitchFamily="34" charset="0"/>
                <a:buChar char="•"/>
              </a:pPr>
              <a:r>
                <a:rPr lang="en-US" b="0" i="0" u="none" strike="noStrike" baseline="0" dirty="0">
                  <a:solidFill>
                    <a:schemeClr val="bg1"/>
                  </a:solidFill>
                  <a:latin typeface="Times New Roman" panose="02020603050405020304" pitchFamily="18" charset="0"/>
                  <a:cs typeface="Times New Roman" panose="02020603050405020304" pitchFamily="18" charset="0"/>
                </a:rPr>
                <a:t>Dedicated Mobile Application</a:t>
              </a:r>
            </a:p>
            <a:p>
              <a:pPr marL="285750" indent="-285750">
                <a:buFont typeface="Arial" panose="020B0604020202020204" pitchFamily="34" charset="0"/>
                <a:buChar char="•"/>
              </a:pPr>
              <a:r>
                <a:rPr lang="en-US" b="0" i="0" u="none" strike="noStrike" baseline="0" dirty="0">
                  <a:solidFill>
                    <a:schemeClr val="bg1"/>
                  </a:solidFill>
                  <a:latin typeface="Times New Roman" panose="02020603050405020304" pitchFamily="18" charset="0"/>
                  <a:cs typeface="Times New Roman" panose="02020603050405020304" pitchFamily="18" charset="0"/>
                </a:rPr>
                <a:t>AI-Based Recommendation Engine</a:t>
              </a:r>
            </a:p>
            <a:p>
              <a:pPr marL="285750" indent="-285750">
                <a:buFont typeface="Arial" panose="020B0604020202020204" pitchFamily="34" charset="0"/>
                <a:buChar char="•"/>
              </a:pPr>
              <a:r>
                <a:rPr lang="en-US" b="0" i="0" u="none" strike="noStrike" baseline="0" dirty="0">
                  <a:solidFill>
                    <a:schemeClr val="bg1"/>
                  </a:solidFill>
                  <a:latin typeface="Times New Roman" panose="02020603050405020304" pitchFamily="18" charset="0"/>
                  <a:cs typeface="Times New Roman" panose="02020603050405020304" pitchFamily="18" charset="0"/>
                </a:rPr>
                <a:t>Deployment on live servers</a:t>
              </a:r>
            </a:p>
          </p:txBody>
        </p:sp>
        <p:sp>
          <p:nvSpPr>
            <p:cNvPr id="7" name="TextBox 6">
              <a:extLst>
                <a:ext uri="{FF2B5EF4-FFF2-40B4-BE49-F238E27FC236}">
                  <a16:creationId xmlns:a16="http://schemas.microsoft.com/office/drawing/2014/main" id="{774A06D9-081B-40C2-95C5-B1398C78AE06}"/>
                </a:ext>
              </a:extLst>
            </p:cNvPr>
            <p:cNvSpPr txBox="1"/>
            <p:nvPr/>
          </p:nvSpPr>
          <p:spPr>
            <a:xfrm>
              <a:off x="7597316" y="2395261"/>
              <a:ext cx="1994647" cy="523220"/>
            </a:xfrm>
            <a:prstGeom prst="rect">
              <a:avLst/>
            </a:prstGeom>
            <a:noFill/>
          </p:spPr>
          <p:txBody>
            <a:bodyPr wrap="square">
              <a:spAutoFit/>
            </a:bodyPr>
            <a:lstStyle/>
            <a:p>
              <a:r>
                <a:rPr lang="en-US" sz="2800" dirty="0">
                  <a:solidFill>
                    <a:schemeClr val="bg1"/>
                  </a:solidFill>
                  <a:latin typeface="Times New Roman" panose="02020603050405020304" pitchFamily="18" charset="0"/>
                  <a:cs typeface="Times New Roman" panose="02020603050405020304" pitchFamily="18" charset="0"/>
                </a:rPr>
                <a:t>Future Work</a:t>
              </a:r>
              <a:endParaRPr 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74620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933950" y="429461"/>
            <a:ext cx="6343650" cy="2668463"/>
          </a:xfrm>
        </p:spPr>
        <p:txBody>
          <a:bodyPr anchor="b">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sz="half" idx="14"/>
          </p:nvPr>
        </p:nvSpPr>
        <p:spPr>
          <a:xfrm>
            <a:off x="4938712" y="3299953"/>
            <a:ext cx="6338888" cy="2668463"/>
          </a:xfrm>
        </p:spPr>
        <p:txBody>
          <a:bodyPr bIns="0">
            <a:normAutofit/>
          </a:bodyPr>
          <a:lstStyle/>
          <a:p>
            <a:pPr>
              <a:spcAft>
                <a:spcPts val="600"/>
              </a:spcAft>
            </a:pPr>
            <a:r>
              <a:rPr lang="en-US" dirty="0">
                <a:solidFill>
                  <a:schemeClr val="bg1"/>
                </a:solidFill>
              </a:rPr>
              <a:t>Shahriar Hosen</a:t>
            </a:r>
          </a:p>
          <a:p>
            <a:pPr>
              <a:spcAft>
                <a:spcPts val="600"/>
              </a:spcAft>
            </a:pPr>
            <a:r>
              <a:rPr lang="en-US" dirty="0">
                <a:solidFill>
                  <a:schemeClr val="bg1"/>
                </a:solidFill>
              </a:rPr>
              <a:t>ID: 1910032</a:t>
            </a:r>
          </a:p>
          <a:p>
            <a:pPr>
              <a:spcAft>
                <a:spcPts val="600"/>
              </a:spcAft>
            </a:pPr>
            <a:r>
              <a:rPr lang="en-US" dirty="0">
                <a:solidFill>
                  <a:schemeClr val="bg1"/>
                </a:solidFill>
              </a:rPr>
              <a:t>1910032@iub.edu.bd</a:t>
            </a:r>
          </a:p>
        </p:txBody>
      </p:sp>
      <p:sp>
        <p:nvSpPr>
          <p:cNvPr id="8" name="Slide Number Placeholder 3">
            <a:extLst>
              <a:ext uri="{FF2B5EF4-FFF2-40B4-BE49-F238E27FC236}">
                <a16:creationId xmlns:a16="http://schemas.microsoft.com/office/drawing/2014/main" id="{4FD6B975-9B80-E9F2-4643-86FD73FC551F}"/>
              </a:ext>
            </a:extLst>
          </p:cNvPr>
          <p:cNvSpPr>
            <a:spLocks noGrp="1"/>
          </p:cNvSpPr>
          <p:nvPr>
            <p:ph type="sldNum" sz="quarter" idx="12"/>
          </p:nvPr>
        </p:nvSpPr>
        <p:spPr>
          <a:xfrm>
            <a:off x="10967357" y="6356350"/>
            <a:ext cx="457200" cy="365125"/>
          </a:xfrm>
        </p:spPr>
        <p:txBody>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solidFill>
                  <a:schemeClr val="bg1"/>
                </a:solidFill>
              </a:rPr>
              <a:t>Objective &amp; Motivation</a:t>
            </a:r>
          </a:p>
        </p:txBody>
      </p:sp>
      <p:graphicFrame>
        <p:nvGraphicFramePr>
          <p:cNvPr id="14" name="Content Placeholder 2" descr="SmartArt timeline">
            <a:extLst>
              <a:ext uri="{FF2B5EF4-FFF2-40B4-BE49-F238E27FC236}">
                <a16:creationId xmlns:a16="http://schemas.microsoft.com/office/drawing/2014/main" id="{62612D72-5A4E-430E-8505-B2C209DA7C74}"/>
              </a:ext>
            </a:extLst>
          </p:cNvPr>
          <p:cNvGraphicFramePr>
            <a:graphicFrameLocks noGrp="1"/>
          </p:cNvGraphicFramePr>
          <p:nvPr>
            <p:ph idx="1"/>
            <p:extLst>
              <p:ext uri="{D42A27DB-BD31-4B8C-83A1-F6EECF244321}">
                <p14:modId xmlns:p14="http://schemas.microsoft.com/office/powerpoint/2010/main" val="150411385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9231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0C3BD-054B-4643-86F2-BDB203949E98}"/>
              </a:ext>
            </a:extLst>
          </p:cNvPr>
          <p:cNvSpPr>
            <a:spLocks noGrp="1"/>
          </p:cNvSpPr>
          <p:nvPr>
            <p:ph type="title"/>
          </p:nvPr>
        </p:nvSpPr>
        <p:spPr/>
        <p:txBody>
          <a:bodyPr/>
          <a:lstStyle/>
          <a:p>
            <a:r>
              <a:rPr lang="en-US" dirty="0">
                <a:solidFill>
                  <a:schemeClr val="bg1"/>
                </a:solidFill>
              </a:rPr>
              <a:t>Problem Statement</a:t>
            </a:r>
          </a:p>
        </p:txBody>
      </p:sp>
      <p:graphicFrame>
        <p:nvGraphicFramePr>
          <p:cNvPr id="22" name="Table 22">
            <a:extLst>
              <a:ext uri="{FF2B5EF4-FFF2-40B4-BE49-F238E27FC236}">
                <a16:creationId xmlns:a16="http://schemas.microsoft.com/office/drawing/2014/main" id="{72B83DA1-D70A-40ED-93EF-4CF58B9CA996}"/>
              </a:ext>
            </a:extLst>
          </p:cNvPr>
          <p:cNvGraphicFramePr>
            <a:graphicFrameLocks noGrp="1"/>
          </p:cNvGraphicFramePr>
          <p:nvPr>
            <p:extLst>
              <p:ext uri="{D42A27DB-BD31-4B8C-83A1-F6EECF244321}">
                <p14:modId xmlns:p14="http://schemas.microsoft.com/office/powerpoint/2010/main" val="2953626557"/>
              </p:ext>
            </p:extLst>
          </p:nvPr>
        </p:nvGraphicFramePr>
        <p:xfrm>
          <a:off x="647700" y="2079069"/>
          <a:ext cx="10957560" cy="4217670"/>
        </p:xfrm>
        <a:graphic>
          <a:graphicData uri="http://schemas.openxmlformats.org/drawingml/2006/table">
            <a:tbl>
              <a:tblPr firstRow="1" bandRow="1">
                <a:tableStyleId>{5940675A-B579-460E-94D1-54222C63F5DA}</a:tableStyleId>
              </a:tblPr>
              <a:tblGrid>
                <a:gridCol w="5478780">
                  <a:extLst>
                    <a:ext uri="{9D8B030D-6E8A-4147-A177-3AD203B41FA5}">
                      <a16:colId xmlns:a16="http://schemas.microsoft.com/office/drawing/2014/main" val="2573500059"/>
                    </a:ext>
                  </a:extLst>
                </a:gridCol>
                <a:gridCol w="5478780">
                  <a:extLst>
                    <a:ext uri="{9D8B030D-6E8A-4147-A177-3AD203B41FA5}">
                      <a16:colId xmlns:a16="http://schemas.microsoft.com/office/drawing/2014/main" val="3611877063"/>
                    </a:ext>
                  </a:extLst>
                </a:gridCol>
              </a:tblGrid>
              <a:tr h="1040130">
                <a:tc>
                  <a:txBody>
                    <a:bodyPr/>
                    <a:lstStyle/>
                    <a:p>
                      <a:pPr algn="ctr"/>
                      <a:r>
                        <a:rPr lang="en-US" sz="3200" b="1" dirty="0">
                          <a:solidFill>
                            <a:schemeClr val="bg1"/>
                          </a:solidFill>
                        </a:rPr>
                        <a:t>Manual Processes</a:t>
                      </a:r>
                      <a:endParaRPr lang="en-US" sz="32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b="1" dirty="0">
                          <a:solidFill>
                            <a:schemeClr val="bg1"/>
                          </a:solidFill>
                        </a:rPr>
                        <a:t>Property dealings rely on inefficient, manual processes.</a:t>
                      </a:r>
                      <a:endParaRPr lang="en-GB" sz="2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48139428"/>
                  </a:ext>
                </a:extLst>
              </a:tr>
              <a:tr h="1040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u="none" strike="noStrike" kern="1200" cap="none" spc="0" normalizeH="0" baseline="0" noProof="0" dirty="0">
                          <a:ln>
                            <a:noFill/>
                          </a:ln>
                          <a:solidFill>
                            <a:schemeClr val="bg1"/>
                          </a:solidFill>
                          <a:effectLst/>
                          <a:uLnTx/>
                          <a:uFillTx/>
                        </a:rPr>
                        <a:t>Lack of Centralization</a:t>
                      </a:r>
                      <a:endPar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No single, reliable platform for all property information.</a:t>
                      </a:r>
                    </a:p>
                    <a:p>
                      <a:endParaRPr lang="en-US" dirty="0">
                        <a:solidFill>
                          <a:schemeClr val="bg1"/>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5738950"/>
                  </a:ext>
                </a:extLst>
              </a:tr>
              <a:tr h="1040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u="none" strike="noStrike" kern="1200" cap="none" spc="0" normalizeH="0" baseline="0" noProof="0" dirty="0">
                          <a:ln>
                            <a:noFill/>
                          </a:ln>
                          <a:solidFill>
                            <a:schemeClr val="bg1"/>
                          </a:solidFill>
                          <a:effectLst/>
                          <a:uLnTx/>
                          <a:uFillTx/>
                        </a:rPr>
                        <a:t>Misleading Information</a:t>
                      </a:r>
                      <a:endPar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u="none" strike="noStrike" kern="1200" cap="none" spc="0" normalizeH="0" baseline="0" noProof="0" dirty="0">
                          <a:ln>
                            <a:noFill/>
                          </a:ln>
                          <a:solidFill>
                            <a:schemeClr val="bg1"/>
                          </a:solidFill>
                          <a:effectLst/>
                          <a:uLnTx/>
                          <a:uFillTx/>
                        </a:rPr>
                        <a:t>Property details are often incomplete or misleading.</a:t>
                      </a:r>
                      <a:endParaRPr kumimoji="0" lang="en-GB" sz="2400" b="1" i="0" u="none" strike="noStrike" kern="1200" cap="none" spc="0" normalizeH="0" baseline="0" noProof="0" dirty="0">
                        <a:ln>
                          <a:noFill/>
                        </a:ln>
                        <a:solidFill>
                          <a:schemeClr val="bg1"/>
                        </a:solidFill>
                        <a:effectLst/>
                        <a:uLnTx/>
                        <a:uFillTx/>
                        <a:latin typeface="Times New Roman" panose="02020603050405020304" pitchFamily="18" charset="0"/>
                        <a:ea typeface="Fira Sans" pitchFamily="34" charset="-122"/>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5573818"/>
                  </a:ext>
                </a:extLst>
              </a:tr>
              <a:tr h="1040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u="none" strike="noStrike" kern="1200" cap="none" spc="0" normalizeH="0" baseline="0" noProof="0" dirty="0">
                          <a:ln>
                            <a:noFill/>
                          </a:ln>
                          <a:solidFill>
                            <a:schemeClr val="bg1"/>
                          </a:solidFill>
                          <a:effectLst/>
                          <a:uLnTx/>
                          <a:uFillTx/>
                        </a:rPr>
                        <a:t>Trust Issues</a:t>
                      </a:r>
                      <a:endPar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u="none" strike="noStrike" kern="1200" cap="none" spc="0" normalizeH="0" baseline="0" noProof="0" dirty="0">
                          <a:ln>
                            <a:noFill/>
                          </a:ln>
                          <a:solidFill>
                            <a:schemeClr val="bg1"/>
                          </a:solidFill>
                          <a:effectLst/>
                          <a:uLnTx/>
                          <a:uFillTx/>
                        </a:rPr>
                        <a:t>Weak verification processes lead to significant trust issues.</a:t>
                      </a:r>
                      <a:endParaRPr kumimoji="0" lang="en-GB" sz="2400" b="1" i="0" u="none" strike="noStrike" kern="1200" cap="none" spc="0" normalizeH="0" baseline="0" noProof="0" dirty="0">
                        <a:ln>
                          <a:noFill/>
                        </a:ln>
                        <a:solidFill>
                          <a:schemeClr val="bg1"/>
                        </a:solidFill>
                        <a:effectLst/>
                        <a:uLnTx/>
                        <a:uFillTx/>
                        <a:latin typeface="Times New Roman" panose="02020603050405020304" pitchFamily="18" charset="0"/>
                        <a:ea typeface="Fira Sans" pitchFamily="34" charset="-122"/>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42903476"/>
                  </a:ext>
                </a:extLst>
              </a:tr>
            </a:tbl>
          </a:graphicData>
        </a:graphic>
      </p:graphicFrame>
    </p:spTree>
    <p:extLst>
      <p:ext uri="{BB962C8B-B14F-4D97-AF65-F5344CB8AC3E}">
        <p14:creationId xmlns:p14="http://schemas.microsoft.com/office/powerpoint/2010/main" val="286924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0254BAC-8C1F-BBE9-79E7-618E24764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D59D7-1582-3507-1F0D-CC40AD8F8DC0}"/>
              </a:ext>
            </a:extLst>
          </p:cNvPr>
          <p:cNvSpPr>
            <a:spLocks noGrp="1"/>
          </p:cNvSpPr>
          <p:nvPr>
            <p:ph type="title"/>
          </p:nvPr>
        </p:nvSpPr>
        <p:spPr>
          <a:xfrm>
            <a:off x="764155" y="896112"/>
            <a:ext cx="10665845" cy="1325563"/>
          </a:xfrm>
        </p:spPr>
        <p:txBody>
          <a:bodyPr anchor="t">
            <a:normAutofit/>
          </a:bodyPr>
          <a:lstStyle/>
          <a:p>
            <a:r>
              <a:rPr lang="en-US" dirty="0">
                <a:solidFill>
                  <a:schemeClr val="bg1"/>
                </a:solidFill>
              </a:rPr>
              <a:t>Technology Uses.</a:t>
            </a:r>
          </a:p>
        </p:txBody>
      </p:sp>
      <p:sp>
        <p:nvSpPr>
          <p:cNvPr id="4" name="Slide Number Placeholder 3">
            <a:extLst>
              <a:ext uri="{FF2B5EF4-FFF2-40B4-BE49-F238E27FC236}">
                <a16:creationId xmlns:a16="http://schemas.microsoft.com/office/drawing/2014/main" id="{1B04F491-73C9-BAAE-53F7-D644C79ECFA8}"/>
              </a:ext>
            </a:extLst>
          </p:cNvPr>
          <p:cNvSpPr>
            <a:spLocks noGrp="1"/>
          </p:cNvSpPr>
          <p:nvPr>
            <p:ph type="sldNum" sz="quarter" idx="12"/>
          </p:nvPr>
        </p:nvSpPr>
        <p:spPr>
          <a:xfrm>
            <a:off x="10968175" y="6356350"/>
            <a:ext cx="457200" cy="365125"/>
          </a:xfrm>
        </p:spPr>
        <p:txBody>
          <a:bodyPr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4</a:t>
            </a:fld>
            <a:endParaRPr lang="en-US"/>
          </a:p>
        </p:txBody>
      </p:sp>
      <p:graphicFrame>
        <p:nvGraphicFramePr>
          <p:cNvPr id="6" name="Text Placeholder 2">
            <a:extLst>
              <a:ext uri="{FF2B5EF4-FFF2-40B4-BE49-F238E27FC236}">
                <a16:creationId xmlns:a16="http://schemas.microsoft.com/office/drawing/2014/main" id="{A1070C1F-831C-34BB-5589-FD7D22EB0C2B}"/>
              </a:ext>
            </a:extLst>
          </p:cNvPr>
          <p:cNvGraphicFramePr/>
          <p:nvPr>
            <p:extLst>
              <p:ext uri="{D42A27DB-BD31-4B8C-83A1-F6EECF244321}">
                <p14:modId xmlns:p14="http://schemas.microsoft.com/office/powerpoint/2010/main" val="2772943345"/>
              </p:ext>
            </p:extLst>
          </p:nvPr>
        </p:nvGraphicFramePr>
        <p:xfrm>
          <a:off x="762000" y="2417763"/>
          <a:ext cx="10665845" cy="3678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1848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8187D88-E49C-46FA-8F6D-CEA98C084125}"/>
              </a:ext>
            </a:extLst>
          </p:cNvPr>
          <p:cNvGrpSpPr/>
          <p:nvPr/>
        </p:nvGrpSpPr>
        <p:grpSpPr>
          <a:xfrm>
            <a:off x="543913" y="2382104"/>
            <a:ext cx="11104173" cy="2959145"/>
            <a:chOff x="767787" y="2185334"/>
            <a:chExt cx="11104173" cy="2959145"/>
          </a:xfrm>
        </p:grpSpPr>
        <p:sp>
          <p:nvSpPr>
            <p:cNvPr id="9" name="Text 5">
              <a:extLst>
                <a:ext uri="{FF2B5EF4-FFF2-40B4-BE49-F238E27FC236}">
                  <a16:creationId xmlns:a16="http://schemas.microsoft.com/office/drawing/2014/main" id="{8FC6D7CD-43A7-4168-B3B7-C3EC1BA91D89}"/>
                </a:ext>
              </a:extLst>
            </p:cNvPr>
            <p:cNvSpPr/>
            <p:nvPr/>
          </p:nvSpPr>
          <p:spPr>
            <a:xfrm>
              <a:off x="8161734" y="2786063"/>
              <a:ext cx="3710226" cy="497231"/>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Structured process for property listing verification and approval.</a:t>
              </a:r>
              <a:endParaRPr lang="en-US" sz="1750" dirty="0"/>
            </a:p>
          </p:txBody>
        </p:sp>
        <p:grpSp>
          <p:nvGrpSpPr>
            <p:cNvPr id="3" name="Group 2">
              <a:extLst>
                <a:ext uri="{FF2B5EF4-FFF2-40B4-BE49-F238E27FC236}">
                  <a16:creationId xmlns:a16="http://schemas.microsoft.com/office/drawing/2014/main" id="{FCC0003F-A713-473F-948E-85F72114A5A8}"/>
                </a:ext>
              </a:extLst>
            </p:cNvPr>
            <p:cNvGrpSpPr/>
            <p:nvPr/>
          </p:nvGrpSpPr>
          <p:grpSpPr>
            <a:xfrm>
              <a:off x="767787" y="2185334"/>
              <a:ext cx="9336296" cy="2959145"/>
              <a:chOff x="767787" y="2185334"/>
              <a:chExt cx="9336296" cy="2959145"/>
            </a:xfrm>
          </p:grpSpPr>
          <p:pic>
            <p:nvPicPr>
              <p:cNvPr id="4" name="Image 0" descr="preencoded.png">
                <a:extLst>
                  <a:ext uri="{FF2B5EF4-FFF2-40B4-BE49-F238E27FC236}">
                    <a16:creationId xmlns:a16="http://schemas.microsoft.com/office/drawing/2014/main" id="{8A8093C8-2ADA-4A91-801E-C87C9087B5DB}"/>
                  </a:ext>
                </a:extLst>
              </p:cNvPr>
              <p:cNvPicPr>
                <a:picLocks noChangeAspect="1"/>
              </p:cNvPicPr>
              <p:nvPr/>
            </p:nvPicPr>
            <p:blipFill>
              <a:blip r:embed="rId3"/>
              <a:stretch>
                <a:fillRect/>
              </a:stretch>
            </p:blipFill>
            <p:spPr>
              <a:xfrm>
                <a:off x="767787" y="2185334"/>
                <a:ext cx="466154" cy="466154"/>
              </a:xfrm>
              <a:prstGeom prst="rect">
                <a:avLst/>
              </a:prstGeom>
            </p:spPr>
          </p:pic>
          <p:sp>
            <p:nvSpPr>
              <p:cNvPr id="5" name="Text 2">
                <a:extLst>
                  <a:ext uri="{FF2B5EF4-FFF2-40B4-BE49-F238E27FC236}">
                    <a16:creationId xmlns:a16="http://schemas.microsoft.com/office/drawing/2014/main" id="{61C78C3D-29A3-400B-9DC9-67B61375C645}"/>
                  </a:ext>
                </a:extLst>
              </p:cNvPr>
              <p:cNvSpPr/>
              <p:nvPr/>
            </p:nvSpPr>
            <p:spPr>
              <a:xfrm>
                <a:off x="1498641" y="2295644"/>
                <a:ext cx="1942348" cy="242743"/>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Role-Based Access</a:t>
                </a:r>
                <a:endParaRPr lang="en-US" sz="2200" dirty="0"/>
              </a:p>
            </p:txBody>
          </p:sp>
          <p:sp>
            <p:nvSpPr>
              <p:cNvPr id="6" name="Text 3">
                <a:extLst>
                  <a:ext uri="{FF2B5EF4-FFF2-40B4-BE49-F238E27FC236}">
                    <a16:creationId xmlns:a16="http://schemas.microsoft.com/office/drawing/2014/main" id="{66D607C7-8BBD-4B55-AC88-53E1E175C3C4}"/>
                  </a:ext>
                </a:extLst>
              </p:cNvPr>
              <p:cNvSpPr/>
              <p:nvPr/>
            </p:nvSpPr>
            <p:spPr>
              <a:xfrm>
                <a:off x="1498641" y="2786063"/>
                <a:ext cx="3710144" cy="497231"/>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Separate dashboards for Admin, Seller, Agent, and Buyer roles.</a:t>
                </a:r>
                <a:endParaRPr lang="en-US" sz="1750" dirty="0"/>
              </a:p>
            </p:txBody>
          </p:sp>
          <p:pic>
            <p:nvPicPr>
              <p:cNvPr id="7" name="Image 1" descr="preencoded.png">
                <a:extLst>
                  <a:ext uri="{FF2B5EF4-FFF2-40B4-BE49-F238E27FC236}">
                    <a16:creationId xmlns:a16="http://schemas.microsoft.com/office/drawing/2014/main" id="{AAEA99DF-4415-4880-8E4A-B4BBC9863737}"/>
                  </a:ext>
                </a:extLst>
              </p:cNvPr>
              <p:cNvPicPr>
                <a:picLocks noChangeAspect="1"/>
              </p:cNvPicPr>
              <p:nvPr/>
            </p:nvPicPr>
            <p:blipFill>
              <a:blip r:embed="rId4"/>
              <a:stretch>
                <a:fillRect/>
              </a:stretch>
            </p:blipFill>
            <p:spPr>
              <a:xfrm>
                <a:off x="7511838" y="2185334"/>
                <a:ext cx="466154" cy="466154"/>
              </a:xfrm>
              <a:prstGeom prst="rect">
                <a:avLst/>
              </a:prstGeom>
            </p:spPr>
          </p:pic>
          <p:sp>
            <p:nvSpPr>
              <p:cNvPr id="8" name="Text 4">
                <a:extLst>
                  <a:ext uri="{FF2B5EF4-FFF2-40B4-BE49-F238E27FC236}">
                    <a16:creationId xmlns:a16="http://schemas.microsoft.com/office/drawing/2014/main" id="{3CB69934-C9BD-4185-A726-F9C8C0245B98}"/>
                  </a:ext>
                </a:extLst>
              </p:cNvPr>
              <p:cNvSpPr/>
              <p:nvPr/>
            </p:nvSpPr>
            <p:spPr>
              <a:xfrm>
                <a:off x="8161735" y="2295644"/>
                <a:ext cx="1942348" cy="242743"/>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Approval Workflow</a:t>
                </a:r>
                <a:endParaRPr lang="en-US" sz="2200" dirty="0"/>
              </a:p>
            </p:txBody>
          </p:sp>
          <p:pic>
            <p:nvPicPr>
              <p:cNvPr id="10" name="Image 2" descr="preencoded.png">
                <a:extLst>
                  <a:ext uri="{FF2B5EF4-FFF2-40B4-BE49-F238E27FC236}">
                    <a16:creationId xmlns:a16="http://schemas.microsoft.com/office/drawing/2014/main" id="{F5313F23-3E63-41B0-AA31-3C20D3EF4059}"/>
                  </a:ext>
                </a:extLst>
              </p:cNvPr>
              <p:cNvPicPr>
                <a:picLocks noChangeAspect="1"/>
              </p:cNvPicPr>
              <p:nvPr/>
            </p:nvPicPr>
            <p:blipFill>
              <a:blip r:embed="rId5"/>
              <a:stretch>
                <a:fillRect/>
              </a:stretch>
            </p:blipFill>
            <p:spPr>
              <a:xfrm>
                <a:off x="767787" y="4045123"/>
                <a:ext cx="466154" cy="466154"/>
              </a:xfrm>
              <a:prstGeom prst="rect">
                <a:avLst/>
              </a:prstGeom>
            </p:spPr>
          </p:pic>
          <p:sp>
            <p:nvSpPr>
              <p:cNvPr id="11" name="Text 6">
                <a:extLst>
                  <a:ext uri="{FF2B5EF4-FFF2-40B4-BE49-F238E27FC236}">
                    <a16:creationId xmlns:a16="http://schemas.microsoft.com/office/drawing/2014/main" id="{640E63CE-4C54-4964-B6E1-0917FF8ECDED}"/>
                  </a:ext>
                </a:extLst>
              </p:cNvPr>
              <p:cNvSpPr/>
              <p:nvPr/>
            </p:nvSpPr>
            <p:spPr>
              <a:xfrm>
                <a:off x="1498641" y="4156829"/>
                <a:ext cx="1942348" cy="242743"/>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Advanced Search</a:t>
                </a:r>
                <a:endParaRPr lang="en-US" sz="2200" dirty="0"/>
              </a:p>
            </p:txBody>
          </p:sp>
          <p:sp>
            <p:nvSpPr>
              <p:cNvPr id="12" name="Text 7">
                <a:extLst>
                  <a:ext uri="{FF2B5EF4-FFF2-40B4-BE49-F238E27FC236}">
                    <a16:creationId xmlns:a16="http://schemas.microsoft.com/office/drawing/2014/main" id="{C8EC1A7E-E4AB-4389-A0F6-3B404176D580}"/>
                  </a:ext>
                </a:extLst>
              </p:cNvPr>
              <p:cNvSpPr/>
              <p:nvPr/>
            </p:nvSpPr>
            <p:spPr>
              <a:xfrm>
                <a:off x="1498641" y="4647248"/>
                <a:ext cx="3710144" cy="497231"/>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Comprehensive filtering and search capabilities for users.</a:t>
                </a:r>
                <a:endParaRPr lang="en-US" sz="1750" dirty="0"/>
              </a:p>
            </p:txBody>
          </p:sp>
          <p:pic>
            <p:nvPicPr>
              <p:cNvPr id="13" name="Image 3" descr="preencoded.png">
                <a:extLst>
                  <a:ext uri="{FF2B5EF4-FFF2-40B4-BE49-F238E27FC236}">
                    <a16:creationId xmlns:a16="http://schemas.microsoft.com/office/drawing/2014/main" id="{0113B1BF-8321-4A88-BB3C-60FB16F22781}"/>
                  </a:ext>
                </a:extLst>
              </p:cNvPr>
              <p:cNvPicPr>
                <a:picLocks noChangeAspect="1"/>
              </p:cNvPicPr>
              <p:nvPr/>
            </p:nvPicPr>
            <p:blipFill>
              <a:blip r:embed="rId6"/>
              <a:stretch>
                <a:fillRect/>
              </a:stretch>
            </p:blipFill>
            <p:spPr>
              <a:xfrm>
                <a:off x="7382999" y="4104189"/>
                <a:ext cx="466154" cy="466154"/>
              </a:xfrm>
              <a:prstGeom prst="rect">
                <a:avLst/>
              </a:prstGeom>
            </p:spPr>
          </p:pic>
          <p:sp>
            <p:nvSpPr>
              <p:cNvPr id="15" name="Text 8">
                <a:extLst>
                  <a:ext uri="{FF2B5EF4-FFF2-40B4-BE49-F238E27FC236}">
                    <a16:creationId xmlns:a16="http://schemas.microsoft.com/office/drawing/2014/main" id="{0DD33CF3-0577-4AB6-85D5-9D36443A0CFA}"/>
                  </a:ext>
                </a:extLst>
              </p:cNvPr>
              <p:cNvSpPr/>
              <p:nvPr/>
            </p:nvSpPr>
            <p:spPr>
              <a:xfrm>
                <a:off x="8161735" y="4156829"/>
                <a:ext cx="1942348" cy="242743"/>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Secure Authentication</a:t>
                </a:r>
                <a:endParaRPr lang="en-US" sz="2200" dirty="0"/>
              </a:p>
            </p:txBody>
          </p:sp>
        </p:grpSp>
        <p:sp>
          <p:nvSpPr>
            <p:cNvPr id="16" name="Text 9">
              <a:extLst>
                <a:ext uri="{FF2B5EF4-FFF2-40B4-BE49-F238E27FC236}">
                  <a16:creationId xmlns:a16="http://schemas.microsoft.com/office/drawing/2014/main" id="{2F4BBDEE-42CE-4C01-B130-9E671CB6C0E4}"/>
                </a:ext>
              </a:extLst>
            </p:cNvPr>
            <p:cNvSpPr/>
            <p:nvPr/>
          </p:nvSpPr>
          <p:spPr>
            <a:xfrm>
              <a:off x="8161734" y="4647248"/>
              <a:ext cx="3710226" cy="497231"/>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Robust authentication and secure data handling protocols.</a:t>
              </a:r>
              <a:endParaRPr lang="en-US" sz="1750" dirty="0"/>
            </a:p>
          </p:txBody>
        </p:sp>
      </p:grpSp>
      <p:sp>
        <p:nvSpPr>
          <p:cNvPr id="18" name="Title 1">
            <a:extLst>
              <a:ext uri="{FF2B5EF4-FFF2-40B4-BE49-F238E27FC236}">
                <a16:creationId xmlns:a16="http://schemas.microsoft.com/office/drawing/2014/main" id="{D1C74CE5-BC22-4D93-B025-729EEB127197}"/>
              </a:ext>
            </a:extLst>
          </p:cNvPr>
          <p:cNvSpPr txBox="1">
            <a:spLocks/>
          </p:cNvSpPr>
          <p:nvPr/>
        </p:nvSpPr>
        <p:spPr>
          <a:xfrm>
            <a:off x="776990" y="783190"/>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solidFill>
                  <a:schemeClr val="bg1"/>
                </a:solidFill>
              </a:rPr>
              <a:t>Key Features</a:t>
            </a:r>
          </a:p>
        </p:txBody>
      </p:sp>
      <p:sp>
        <p:nvSpPr>
          <p:cNvPr id="19" name="Rectangle 18">
            <a:extLst>
              <a:ext uri="{FF2B5EF4-FFF2-40B4-BE49-F238E27FC236}">
                <a16:creationId xmlns:a16="http://schemas.microsoft.com/office/drawing/2014/main" id="{4BF2C9AD-00FE-44A6-AF2B-3631ABFD4FB1}"/>
              </a:ext>
            </a:extLst>
          </p:cNvPr>
          <p:cNvSpPr/>
          <p:nvPr/>
        </p:nvSpPr>
        <p:spPr>
          <a:xfrm>
            <a:off x="0" y="1708647"/>
            <a:ext cx="12192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25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1C74CE5-BC22-4D93-B025-729EEB127197}"/>
              </a:ext>
            </a:extLst>
          </p:cNvPr>
          <p:cNvSpPr txBox="1">
            <a:spLocks/>
          </p:cNvSpPr>
          <p:nvPr/>
        </p:nvSpPr>
        <p:spPr>
          <a:xfrm>
            <a:off x="757417" y="538042"/>
            <a:ext cx="10058400" cy="98773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solidFill>
                  <a:schemeClr val="bg1"/>
                </a:solidFill>
              </a:rPr>
              <a:t>Methodology</a:t>
            </a:r>
          </a:p>
        </p:txBody>
      </p:sp>
      <p:sp>
        <p:nvSpPr>
          <p:cNvPr id="19" name="Rectangle 18">
            <a:extLst>
              <a:ext uri="{FF2B5EF4-FFF2-40B4-BE49-F238E27FC236}">
                <a16:creationId xmlns:a16="http://schemas.microsoft.com/office/drawing/2014/main" id="{58A8CB0B-B888-4AD6-AB68-DD031559DC76}"/>
              </a:ext>
            </a:extLst>
          </p:cNvPr>
          <p:cNvSpPr/>
          <p:nvPr/>
        </p:nvSpPr>
        <p:spPr>
          <a:xfrm>
            <a:off x="0" y="1455162"/>
            <a:ext cx="12192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FAA0C8C8-FAEA-42C0-B5CE-6233F7D447B2}"/>
              </a:ext>
            </a:extLst>
          </p:cNvPr>
          <p:cNvGrpSpPr/>
          <p:nvPr/>
        </p:nvGrpSpPr>
        <p:grpSpPr>
          <a:xfrm>
            <a:off x="1968934" y="2802601"/>
            <a:ext cx="7879205" cy="3310173"/>
            <a:chOff x="1922740" y="3161705"/>
            <a:chExt cx="10895767" cy="4577477"/>
          </a:xfrm>
        </p:grpSpPr>
        <p:grpSp>
          <p:nvGrpSpPr>
            <p:cNvPr id="38" name="Group 37">
              <a:extLst>
                <a:ext uri="{FF2B5EF4-FFF2-40B4-BE49-F238E27FC236}">
                  <a16:creationId xmlns:a16="http://schemas.microsoft.com/office/drawing/2014/main" id="{8EDAD000-B3DF-4CC5-8812-6A229CAC7281}"/>
                </a:ext>
              </a:extLst>
            </p:cNvPr>
            <p:cNvGrpSpPr/>
            <p:nvPr/>
          </p:nvGrpSpPr>
          <p:grpSpPr>
            <a:xfrm>
              <a:off x="9936480" y="3640455"/>
              <a:ext cx="2882027" cy="3619857"/>
              <a:chOff x="9936480" y="3640455"/>
              <a:chExt cx="2882027" cy="3619857"/>
            </a:xfrm>
          </p:grpSpPr>
          <p:sp>
            <p:nvSpPr>
              <p:cNvPr id="53" name="Text 4">
                <a:extLst>
                  <a:ext uri="{FF2B5EF4-FFF2-40B4-BE49-F238E27FC236}">
                    <a16:creationId xmlns:a16="http://schemas.microsoft.com/office/drawing/2014/main" id="{3BAB8ABE-9641-42E0-894B-59AEB450863B}"/>
                  </a:ext>
                </a:extLst>
              </p:cNvPr>
              <p:cNvSpPr/>
              <p:nvPr/>
            </p:nvSpPr>
            <p:spPr>
              <a:xfrm>
                <a:off x="9936480" y="3640455"/>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Anton" pitchFamily="34" charset="0"/>
                    <a:ea typeface="Anton" pitchFamily="34" charset="-122"/>
                    <a:cs typeface="Anton" pitchFamily="34" charset="-120"/>
                  </a:rPr>
                  <a:t>UI/UX Design</a:t>
                </a:r>
                <a:endParaRPr lang="en-US" sz="2150" dirty="0"/>
              </a:p>
            </p:txBody>
          </p:sp>
          <p:sp>
            <p:nvSpPr>
              <p:cNvPr id="54" name="Text 5">
                <a:extLst>
                  <a:ext uri="{FF2B5EF4-FFF2-40B4-BE49-F238E27FC236}">
                    <a16:creationId xmlns:a16="http://schemas.microsoft.com/office/drawing/2014/main" id="{0E99F02C-385A-4D4F-9107-430C0D1D98D5}"/>
                  </a:ext>
                </a:extLst>
              </p:cNvPr>
              <p:cNvSpPr/>
              <p:nvPr/>
            </p:nvSpPr>
            <p:spPr>
              <a:xfrm>
                <a:off x="10047327" y="5277088"/>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Anton" pitchFamily="34" charset="0"/>
                    <a:ea typeface="Anton" pitchFamily="34" charset="-122"/>
                    <a:cs typeface="Anton" pitchFamily="34" charset="-120"/>
                  </a:rPr>
                  <a:t>Implementation</a:t>
                </a:r>
                <a:endParaRPr lang="en-US" sz="2150" dirty="0"/>
              </a:p>
            </p:txBody>
          </p:sp>
          <p:sp>
            <p:nvSpPr>
              <p:cNvPr id="55" name="Text 6">
                <a:extLst>
                  <a:ext uri="{FF2B5EF4-FFF2-40B4-BE49-F238E27FC236}">
                    <a16:creationId xmlns:a16="http://schemas.microsoft.com/office/drawing/2014/main" id="{7F073A17-A2DB-4D5F-87EB-56AFE154B8BF}"/>
                  </a:ext>
                </a:extLst>
              </p:cNvPr>
              <p:cNvSpPr/>
              <p:nvPr/>
            </p:nvSpPr>
            <p:spPr>
              <a:xfrm>
                <a:off x="9936480" y="6913840"/>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Anton" pitchFamily="34" charset="0"/>
                    <a:ea typeface="Anton" pitchFamily="34" charset="-122"/>
                    <a:cs typeface="Anton" pitchFamily="34" charset="-120"/>
                  </a:rPr>
                  <a:t>Testing</a:t>
                </a:r>
                <a:endParaRPr lang="en-US" sz="2150" dirty="0"/>
              </a:p>
            </p:txBody>
          </p:sp>
        </p:grpSp>
        <p:grpSp>
          <p:nvGrpSpPr>
            <p:cNvPr id="39" name="Group 38">
              <a:extLst>
                <a:ext uri="{FF2B5EF4-FFF2-40B4-BE49-F238E27FC236}">
                  <a16:creationId xmlns:a16="http://schemas.microsoft.com/office/drawing/2014/main" id="{9C4BEB7A-F121-411C-9DC3-4193F4FAA0FD}"/>
                </a:ext>
              </a:extLst>
            </p:cNvPr>
            <p:cNvGrpSpPr/>
            <p:nvPr/>
          </p:nvGrpSpPr>
          <p:grpSpPr>
            <a:xfrm>
              <a:off x="1922740" y="3161705"/>
              <a:ext cx="7681199" cy="4577477"/>
              <a:chOff x="1922740" y="3161705"/>
              <a:chExt cx="7681199" cy="4577477"/>
            </a:xfrm>
          </p:grpSpPr>
          <p:pic>
            <p:nvPicPr>
              <p:cNvPr id="40" name="Image 0" descr="preencoded.png">
                <a:extLst>
                  <a:ext uri="{FF2B5EF4-FFF2-40B4-BE49-F238E27FC236}">
                    <a16:creationId xmlns:a16="http://schemas.microsoft.com/office/drawing/2014/main" id="{F82DE643-7DD6-4367-87DE-07FDF8DB71CE}"/>
                  </a:ext>
                </a:extLst>
              </p:cNvPr>
              <p:cNvPicPr>
                <a:picLocks noChangeAspect="1"/>
              </p:cNvPicPr>
              <p:nvPr/>
            </p:nvPicPr>
            <p:blipFill>
              <a:blip r:embed="rId3"/>
              <a:stretch>
                <a:fillRect/>
              </a:stretch>
            </p:blipFill>
            <p:spPr>
              <a:xfrm>
                <a:off x="5026462" y="3161705"/>
                <a:ext cx="4577477" cy="4577477"/>
              </a:xfrm>
              <a:prstGeom prst="rect">
                <a:avLst/>
              </a:prstGeom>
            </p:spPr>
          </p:pic>
          <p:pic>
            <p:nvPicPr>
              <p:cNvPr id="41" name="Image 2" descr="preencoded.png">
                <a:extLst>
                  <a:ext uri="{FF2B5EF4-FFF2-40B4-BE49-F238E27FC236}">
                    <a16:creationId xmlns:a16="http://schemas.microsoft.com/office/drawing/2014/main" id="{BAFC6A94-0072-4482-90E8-0200B81A0E19}"/>
                  </a:ext>
                </a:extLst>
              </p:cNvPr>
              <p:cNvPicPr>
                <a:picLocks noChangeAspect="1"/>
              </p:cNvPicPr>
              <p:nvPr/>
            </p:nvPicPr>
            <p:blipFill>
              <a:blip r:embed="rId4"/>
              <a:stretch>
                <a:fillRect/>
              </a:stretch>
            </p:blipFill>
            <p:spPr>
              <a:xfrm>
                <a:off x="5026462" y="3161705"/>
                <a:ext cx="4577477" cy="4577477"/>
              </a:xfrm>
              <a:prstGeom prst="rect">
                <a:avLst/>
              </a:prstGeom>
            </p:spPr>
          </p:pic>
          <p:pic>
            <p:nvPicPr>
              <p:cNvPr id="42" name="Image 4" descr="preencoded.png">
                <a:extLst>
                  <a:ext uri="{FF2B5EF4-FFF2-40B4-BE49-F238E27FC236}">
                    <a16:creationId xmlns:a16="http://schemas.microsoft.com/office/drawing/2014/main" id="{5A0AE4C3-FA01-46F2-856D-15DA1991D9D7}"/>
                  </a:ext>
                </a:extLst>
              </p:cNvPr>
              <p:cNvPicPr>
                <a:picLocks noChangeAspect="1"/>
              </p:cNvPicPr>
              <p:nvPr/>
            </p:nvPicPr>
            <p:blipFill>
              <a:blip r:embed="rId5"/>
              <a:stretch>
                <a:fillRect/>
              </a:stretch>
            </p:blipFill>
            <p:spPr>
              <a:xfrm>
                <a:off x="5026462" y="3161705"/>
                <a:ext cx="4577477" cy="4577477"/>
              </a:xfrm>
              <a:prstGeom prst="rect">
                <a:avLst/>
              </a:prstGeom>
            </p:spPr>
          </p:pic>
          <p:pic>
            <p:nvPicPr>
              <p:cNvPr id="43" name="Image 6" descr="preencoded.png">
                <a:extLst>
                  <a:ext uri="{FF2B5EF4-FFF2-40B4-BE49-F238E27FC236}">
                    <a16:creationId xmlns:a16="http://schemas.microsoft.com/office/drawing/2014/main" id="{9D0860BA-9A1F-44D7-81AE-E94AD9E5AC03}"/>
                  </a:ext>
                </a:extLst>
              </p:cNvPr>
              <p:cNvPicPr>
                <a:picLocks noChangeAspect="1"/>
              </p:cNvPicPr>
              <p:nvPr/>
            </p:nvPicPr>
            <p:blipFill>
              <a:blip r:embed="rId6"/>
              <a:stretch>
                <a:fillRect/>
              </a:stretch>
            </p:blipFill>
            <p:spPr>
              <a:xfrm>
                <a:off x="5026462" y="3161705"/>
                <a:ext cx="4577477" cy="4577477"/>
              </a:xfrm>
              <a:prstGeom prst="rect">
                <a:avLst/>
              </a:prstGeom>
            </p:spPr>
          </p:pic>
          <p:pic>
            <p:nvPicPr>
              <p:cNvPr id="44" name="Image 8" descr="preencoded.png">
                <a:extLst>
                  <a:ext uri="{FF2B5EF4-FFF2-40B4-BE49-F238E27FC236}">
                    <a16:creationId xmlns:a16="http://schemas.microsoft.com/office/drawing/2014/main" id="{0BC4F370-2819-419F-B827-F34992DAE4AE}"/>
                  </a:ext>
                </a:extLst>
              </p:cNvPr>
              <p:cNvPicPr>
                <a:picLocks noChangeAspect="1"/>
              </p:cNvPicPr>
              <p:nvPr/>
            </p:nvPicPr>
            <p:blipFill>
              <a:blip r:embed="rId7"/>
              <a:stretch>
                <a:fillRect/>
              </a:stretch>
            </p:blipFill>
            <p:spPr>
              <a:xfrm>
                <a:off x="5026462" y="3161705"/>
                <a:ext cx="4577477" cy="4577477"/>
              </a:xfrm>
              <a:prstGeom prst="rect">
                <a:avLst/>
              </a:prstGeom>
            </p:spPr>
          </p:pic>
          <p:grpSp>
            <p:nvGrpSpPr>
              <p:cNvPr id="45" name="Group 44">
                <a:extLst>
                  <a:ext uri="{FF2B5EF4-FFF2-40B4-BE49-F238E27FC236}">
                    <a16:creationId xmlns:a16="http://schemas.microsoft.com/office/drawing/2014/main" id="{E3DD4323-6469-4598-B7EA-7854F4D64234}"/>
                  </a:ext>
                </a:extLst>
              </p:cNvPr>
              <p:cNvGrpSpPr/>
              <p:nvPr/>
            </p:nvGrpSpPr>
            <p:grpSpPr>
              <a:xfrm>
                <a:off x="1922740" y="3827085"/>
                <a:ext cx="7136428" cy="3416618"/>
                <a:chOff x="1922740" y="3827085"/>
                <a:chExt cx="7136428" cy="3416618"/>
              </a:xfrm>
            </p:grpSpPr>
            <p:sp>
              <p:nvSpPr>
                <p:cNvPr id="46" name="Text 3">
                  <a:extLst>
                    <a:ext uri="{FF2B5EF4-FFF2-40B4-BE49-F238E27FC236}">
                      <a16:creationId xmlns:a16="http://schemas.microsoft.com/office/drawing/2014/main" id="{DBB9F902-F78A-45A9-B230-616C8F149053}"/>
                    </a:ext>
                  </a:extLst>
                </p:cNvPr>
                <p:cNvSpPr/>
                <p:nvPr/>
              </p:nvSpPr>
              <p:spPr>
                <a:xfrm>
                  <a:off x="1922740" y="4049554"/>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E0D6DE"/>
                      </a:solidFill>
                      <a:latin typeface="Anton" pitchFamily="34" charset="0"/>
                      <a:ea typeface="Anton" pitchFamily="34" charset="-122"/>
                      <a:cs typeface="Anton" pitchFamily="34" charset="-120"/>
                    </a:rPr>
                    <a:t>Requirement Gathering</a:t>
                  </a:r>
                  <a:endParaRPr lang="en-US" sz="2150" dirty="0"/>
                </a:p>
              </p:txBody>
            </p:sp>
            <p:pic>
              <p:nvPicPr>
                <p:cNvPr id="47" name="Image 1" descr="preencoded.png">
                  <a:extLst>
                    <a:ext uri="{FF2B5EF4-FFF2-40B4-BE49-F238E27FC236}">
                      <a16:creationId xmlns:a16="http://schemas.microsoft.com/office/drawing/2014/main" id="{D7CFCF83-696F-4A4E-AAF3-696C3BAF36EC}"/>
                    </a:ext>
                  </a:extLst>
                </p:cNvPr>
                <p:cNvPicPr>
                  <a:picLocks noChangeAspect="1"/>
                </p:cNvPicPr>
                <p:nvPr/>
              </p:nvPicPr>
              <p:blipFill>
                <a:blip r:embed="rId8"/>
                <a:stretch>
                  <a:fillRect/>
                </a:stretch>
              </p:blipFill>
              <p:spPr>
                <a:xfrm>
                  <a:off x="6034266" y="4092476"/>
                  <a:ext cx="331708" cy="414576"/>
                </a:xfrm>
                <a:prstGeom prst="rect">
                  <a:avLst/>
                </a:prstGeom>
              </p:spPr>
            </p:pic>
            <p:pic>
              <p:nvPicPr>
                <p:cNvPr id="48" name="Image 3" descr="preencoded.png">
                  <a:extLst>
                    <a:ext uri="{FF2B5EF4-FFF2-40B4-BE49-F238E27FC236}">
                      <a16:creationId xmlns:a16="http://schemas.microsoft.com/office/drawing/2014/main" id="{5E843056-50A6-4D75-B36A-39747BCBCD53}"/>
                    </a:ext>
                  </a:extLst>
                </p:cNvPr>
                <p:cNvPicPr>
                  <a:picLocks noChangeAspect="1"/>
                </p:cNvPicPr>
                <p:nvPr/>
              </p:nvPicPr>
              <p:blipFill>
                <a:blip r:embed="rId9"/>
                <a:stretch>
                  <a:fillRect/>
                </a:stretch>
              </p:blipFill>
              <p:spPr>
                <a:xfrm>
                  <a:off x="7898904" y="3827085"/>
                  <a:ext cx="331708" cy="414576"/>
                </a:xfrm>
                <a:prstGeom prst="rect">
                  <a:avLst/>
                </a:prstGeom>
              </p:spPr>
            </p:pic>
            <p:pic>
              <p:nvPicPr>
                <p:cNvPr id="49" name="Image 5" descr="preencoded.png">
                  <a:extLst>
                    <a:ext uri="{FF2B5EF4-FFF2-40B4-BE49-F238E27FC236}">
                      <a16:creationId xmlns:a16="http://schemas.microsoft.com/office/drawing/2014/main" id="{F9F5DE46-CEDE-43DC-83E5-BAE4BB1D04D4}"/>
                    </a:ext>
                  </a:extLst>
                </p:cNvPr>
                <p:cNvPicPr>
                  <a:picLocks noChangeAspect="1"/>
                </p:cNvPicPr>
                <p:nvPr/>
              </p:nvPicPr>
              <p:blipFill>
                <a:blip r:embed="rId10"/>
                <a:stretch>
                  <a:fillRect/>
                </a:stretch>
              </p:blipFill>
              <p:spPr>
                <a:xfrm>
                  <a:off x="8727460" y="5518487"/>
                  <a:ext cx="331708" cy="414576"/>
                </a:xfrm>
                <a:prstGeom prst="rect">
                  <a:avLst/>
                </a:prstGeom>
              </p:spPr>
            </p:pic>
            <p:pic>
              <p:nvPicPr>
                <p:cNvPr id="50" name="Image 7" descr="preencoded.png">
                  <a:extLst>
                    <a:ext uri="{FF2B5EF4-FFF2-40B4-BE49-F238E27FC236}">
                      <a16:creationId xmlns:a16="http://schemas.microsoft.com/office/drawing/2014/main" id="{3E5C9115-FC83-41A5-9978-D60EBA644DBD}"/>
                    </a:ext>
                  </a:extLst>
                </p:cNvPr>
                <p:cNvPicPr>
                  <a:picLocks noChangeAspect="1"/>
                </p:cNvPicPr>
                <p:nvPr/>
              </p:nvPicPr>
              <p:blipFill>
                <a:blip r:embed="rId11"/>
                <a:stretch>
                  <a:fillRect/>
                </a:stretch>
              </p:blipFill>
              <p:spPr>
                <a:xfrm>
                  <a:off x="7374910" y="6829127"/>
                  <a:ext cx="331708" cy="414576"/>
                </a:xfrm>
                <a:prstGeom prst="rect">
                  <a:avLst/>
                </a:prstGeom>
              </p:spPr>
            </p:pic>
            <p:sp>
              <p:nvSpPr>
                <p:cNvPr id="51" name="Text 7">
                  <a:extLst>
                    <a:ext uri="{FF2B5EF4-FFF2-40B4-BE49-F238E27FC236}">
                      <a16:creationId xmlns:a16="http://schemas.microsoft.com/office/drawing/2014/main" id="{63CFE0D6-00A5-4C5F-928B-0F1EF8C8C97C}"/>
                    </a:ext>
                  </a:extLst>
                </p:cNvPr>
                <p:cNvSpPr/>
                <p:nvPr/>
              </p:nvSpPr>
              <p:spPr>
                <a:xfrm>
                  <a:off x="1922740" y="6504623"/>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E0D6DE"/>
                      </a:solidFill>
                      <a:latin typeface="Anton" pitchFamily="34" charset="0"/>
                      <a:ea typeface="Anton" pitchFamily="34" charset="-122"/>
                      <a:cs typeface="Anton" pitchFamily="34" charset="-120"/>
                    </a:rPr>
                    <a:t>Deployment (Local)</a:t>
                  </a:r>
                  <a:endParaRPr lang="en-US" sz="2150" dirty="0"/>
                </a:p>
              </p:txBody>
            </p:sp>
            <p:pic>
              <p:nvPicPr>
                <p:cNvPr id="52" name="Image 9" descr="preencoded.png">
                  <a:extLst>
                    <a:ext uri="{FF2B5EF4-FFF2-40B4-BE49-F238E27FC236}">
                      <a16:creationId xmlns:a16="http://schemas.microsoft.com/office/drawing/2014/main" id="{2ACA5FF9-501A-4341-9F46-DB114977BFF9}"/>
                    </a:ext>
                  </a:extLst>
                </p:cNvPr>
                <p:cNvPicPr>
                  <a:picLocks noChangeAspect="1"/>
                </p:cNvPicPr>
                <p:nvPr/>
              </p:nvPicPr>
              <p:blipFill>
                <a:blip r:embed="rId12"/>
                <a:stretch>
                  <a:fillRect/>
                </a:stretch>
              </p:blipFill>
              <p:spPr>
                <a:xfrm>
                  <a:off x="5710535" y="5947827"/>
                  <a:ext cx="331708" cy="414576"/>
                </a:xfrm>
                <a:prstGeom prst="rect">
                  <a:avLst/>
                </a:prstGeom>
              </p:spPr>
            </p:pic>
          </p:grpSp>
        </p:grpSp>
      </p:grpSp>
      <p:sp>
        <p:nvSpPr>
          <p:cNvPr id="56" name="Text 2">
            <a:extLst>
              <a:ext uri="{FF2B5EF4-FFF2-40B4-BE49-F238E27FC236}">
                <a16:creationId xmlns:a16="http://schemas.microsoft.com/office/drawing/2014/main" id="{4A61802C-8D7F-4F97-AE1D-696385D03B71}"/>
              </a:ext>
            </a:extLst>
          </p:cNvPr>
          <p:cNvSpPr/>
          <p:nvPr/>
        </p:nvSpPr>
        <p:spPr>
          <a:xfrm>
            <a:off x="967740" y="1692035"/>
            <a:ext cx="10256520" cy="709374"/>
          </a:xfrm>
          <a:prstGeom prst="rect">
            <a:avLst/>
          </a:prstGeom>
          <a:noFill/>
          <a:ln/>
        </p:spPr>
        <p:txBody>
          <a:bodyPr wrap="square" lIns="0" tIns="0" rIns="0" bIns="0" rtlCol="0" anchor="t"/>
          <a:lstStyle/>
          <a:p>
            <a:pPr marL="0" indent="0" algn="l">
              <a:lnSpc>
                <a:spcPts val="2750"/>
              </a:lnSpc>
              <a:buNone/>
            </a:pPr>
            <a:r>
              <a:rPr lang="en-US" sz="2000" dirty="0">
                <a:solidFill>
                  <a:schemeClr val="bg1"/>
                </a:solidFill>
                <a:latin typeface="Times New Roman" panose="02020603050405020304" pitchFamily="18" charset="0"/>
                <a:ea typeface="Fira Sans" pitchFamily="34" charset="-122"/>
                <a:cs typeface="Times New Roman" panose="02020603050405020304" pitchFamily="18" charset="0"/>
              </a:rPr>
              <a:t>We adopted an Agile development approach, focusing on iterative design, coding, and testing to ensure flexibility and rapid feedback.</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977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1C74CE5-BC22-4D93-B025-729EEB127197}"/>
              </a:ext>
            </a:extLst>
          </p:cNvPr>
          <p:cNvSpPr txBox="1">
            <a:spLocks/>
          </p:cNvSpPr>
          <p:nvPr/>
        </p:nvSpPr>
        <p:spPr>
          <a:xfrm>
            <a:off x="757417" y="538042"/>
            <a:ext cx="10058400" cy="98773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solidFill>
                  <a:schemeClr val="bg1"/>
                </a:solidFill>
              </a:rPr>
              <a:t>User Interface (UI)</a:t>
            </a:r>
          </a:p>
        </p:txBody>
      </p:sp>
      <p:sp>
        <p:nvSpPr>
          <p:cNvPr id="19" name="Rectangle 18">
            <a:extLst>
              <a:ext uri="{FF2B5EF4-FFF2-40B4-BE49-F238E27FC236}">
                <a16:creationId xmlns:a16="http://schemas.microsoft.com/office/drawing/2014/main" id="{58A8CB0B-B888-4AD6-AB68-DD031559DC76}"/>
              </a:ext>
            </a:extLst>
          </p:cNvPr>
          <p:cNvSpPr/>
          <p:nvPr/>
        </p:nvSpPr>
        <p:spPr>
          <a:xfrm>
            <a:off x="0" y="1455162"/>
            <a:ext cx="12192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F84A56-F1E9-4BCE-B20D-D15F2BDC0FEB}"/>
              </a:ext>
            </a:extLst>
          </p:cNvPr>
          <p:cNvPicPr>
            <a:picLocks noChangeAspect="1"/>
          </p:cNvPicPr>
          <p:nvPr/>
        </p:nvPicPr>
        <p:blipFill>
          <a:blip r:embed="rId3"/>
          <a:stretch>
            <a:fillRect/>
          </a:stretch>
        </p:blipFill>
        <p:spPr>
          <a:xfrm>
            <a:off x="757417" y="1525779"/>
            <a:ext cx="5307106" cy="2410057"/>
          </a:xfrm>
          <a:prstGeom prst="rect">
            <a:avLst/>
          </a:prstGeom>
        </p:spPr>
      </p:pic>
      <p:pic>
        <p:nvPicPr>
          <p:cNvPr id="8" name="Picture 7">
            <a:extLst>
              <a:ext uri="{FF2B5EF4-FFF2-40B4-BE49-F238E27FC236}">
                <a16:creationId xmlns:a16="http://schemas.microsoft.com/office/drawing/2014/main" id="{51C5460C-05CD-430A-A9F3-4C8C361FE0C3}"/>
              </a:ext>
            </a:extLst>
          </p:cNvPr>
          <p:cNvPicPr>
            <a:picLocks noChangeAspect="1"/>
          </p:cNvPicPr>
          <p:nvPr/>
        </p:nvPicPr>
        <p:blipFill>
          <a:blip r:embed="rId4"/>
          <a:stretch>
            <a:fillRect/>
          </a:stretch>
        </p:blipFill>
        <p:spPr>
          <a:xfrm>
            <a:off x="6283843" y="1525779"/>
            <a:ext cx="5356303" cy="2410057"/>
          </a:xfrm>
          <a:prstGeom prst="rect">
            <a:avLst/>
          </a:prstGeom>
        </p:spPr>
      </p:pic>
      <p:pic>
        <p:nvPicPr>
          <p:cNvPr id="10" name="Picture 9">
            <a:extLst>
              <a:ext uri="{FF2B5EF4-FFF2-40B4-BE49-F238E27FC236}">
                <a16:creationId xmlns:a16="http://schemas.microsoft.com/office/drawing/2014/main" id="{C7547F8A-EBBA-4819-A6AB-7FD7895CDD9F}"/>
              </a:ext>
            </a:extLst>
          </p:cNvPr>
          <p:cNvPicPr>
            <a:picLocks noChangeAspect="1"/>
          </p:cNvPicPr>
          <p:nvPr/>
        </p:nvPicPr>
        <p:blipFill>
          <a:blip r:embed="rId5"/>
          <a:stretch>
            <a:fillRect/>
          </a:stretch>
        </p:blipFill>
        <p:spPr>
          <a:xfrm>
            <a:off x="757416" y="4193925"/>
            <a:ext cx="5307106" cy="2159479"/>
          </a:xfrm>
          <a:prstGeom prst="rect">
            <a:avLst/>
          </a:prstGeom>
        </p:spPr>
      </p:pic>
      <p:pic>
        <p:nvPicPr>
          <p:cNvPr id="12" name="Picture 11">
            <a:extLst>
              <a:ext uri="{FF2B5EF4-FFF2-40B4-BE49-F238E27FC236}">
                <a16:creationId xmlns:a16="http://schemas.microsoft.com/office/drawing/2014/main" id="{F1C0F4C0-9F98-4329-8616-3CF2E8E377BE}"/>
              </a:ext>
            </a:extLst>
          </p:cNvPr>
          <p:cNvPicPr>
            <a:picLocks noChangeAspect="1"/>
          </p:cNvPicPr>
          <p:nvPr/>
        </p:nvPicPr>
        <p:blipFill>
          <a:blip r:embed="rId6"/>
          <a:stretch>
            <a:fillRect/>
          </a:stretch>
        </p:blipFill>
        <p:spPr>
          <a:xfrm>
            <a:off x="6283842" y="4015384"/>
            <a:ext cx="5356303" cy="2304574"/>
          </a:xfrm>
          <a:prstGeom prst="rect">
            <a:avLst/>
          </a:prstGeom>
        </p:spPr>
      </p:pic>
    </p:spTree>
    <p:extLst>
      <p:ext uri="{BB962C8B-B14F-4D97-AF65-F5344CB8AC3E}">
        <p14:creationId xmlns:p14="http://schemas.microsoft.com/office/powerpoint/2010/main" val="359376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1C74CE5-BC22-4D93-B025-729EEB127197}"/>
              </a:ext>
            </a:extLst>
          </p:cNvPr>
          <p:cNvSpPr txBox="1">
            <a:spLocks/>
          </p:cNvSpPr>
          <p:nvPr/>
        </p:nvSpPr>
        <p:spPr>
          <a:xfrm>
            <a:off x="757417" y="538042"/>
            <a:ext cx="10058400" cy="98773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solidFill>
                  <a:schemeClr val="bg1"/>
                </a:solidFill>
              </a:rPr>
              <a:t>Database (XAMPP)</a:t>
            </a:r>
          </a:p>
        </p:txBody>
      </p:sp>
      <p:sp>
        <p:nvSpPr>
          <p:cNvPr id="19" name="Rectangle 18">
            <a:extLst>
              <a:ext uri="{FF2B5EF4-FFF2-40B4-BE49-F238E27FC236}">
                <a16:creationId xmlns:a16="http://schemas.microsoft.com/office/drawing/2014/main" id="{58A8CB0B-B888-4AD6-AB68-DD031559DC76}"/>
              </a:ext>
            </a:extLst>
          </p:cNvPr>
          <p:cNvSpPr/>
          <p:nvPr/>
        </p:nvSpPr>
        <p:spPr>
          <a:xfrm>
            <a:off x="0" y="1455162"/>
            <a:ext cx="12192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764393A-986B-4806-86F1-B3F65095009E}"/>
              </a:ext>
            </a:extLst>
          </p:cNvPr>
          <p:cNvPicPr>
            <a:picLocks noChangeAspect="1"/>
          </p:cNvPicPr>
          <p:nvPr/>
        </p:nvPicPr>
        <p:blipFill>
          <a:blip r:embed="rId3"/>
          <a:stretch>
            <a:fillRect/>
          </a:stretch>
        </p:blipFill>
        <p:spPr>
          <a:xfrm>
            <a:off x="35380" y="2011692"/>
            <a:ext cx="6159800" cy="2897434"/>
          </a:xfrm>
          <a:prstGeom prst="rect">
            <a:avLst/>
          </a:prstGeom>
        </p:spPr>
      </p:pic>
      <p:pic>
        <p:nvPicPr>
          <p:cNvPr id="9" name="Picture 8">
            <a:extLst>
              <a:ext uri="{FF2B5EF4-FFF2-40B4-BE49-F238E27FC236}">
                <a16:creationId xmlns:a16="http://schemas.microsoft.com/office/drawing/2014/main" id="{66431A52-9F8C-44FF-BA4C-F808E1A45FDF}"/>
              </a:ext>
            </a:extLst>
          </p:cNvPr>
          <p:cNvPicPr>
            <a:picLocks noChangeAspect="1"/>
          </p:cNvPicPr>
          <p:nvPr/>
        </p:nvPicPr>
        <p:blipFill>
          <a:blip r:embed="rId4"/>
          <a:stretch>
            <a:fillRect/>
          </a:stretch>
        </p:blipFill>
        <p:spPr>
          <a:xfrm>
            <a:off x="6195180" y="2027354"/>
            <a:ext cx="5961440" cy="2828189"/>
          </a:xfrm>
          <a:prstGeom prst="rect">
            <a:avLst/>
          </a:prstGeom>
        </p:spPr>
      </p:pic>
    </p:spTree>
    <p:extLst>
      <p:ext uri="{BB962C8B-B14F-4D97-AF65-F5344CB8AC3E}">
        <p14:creationId xmlns:p14="http://schemas.microsoft.com/office/powerpoint/2010/main" val="291554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1C74CE5-BC22-4D93-B025-729EEB127197}"/>
              </a:ext>
            </a:extLst>
          </p:cNvPr>
          <p:cNvSpPr txBox="1">
            <a:spLocks/>
          </p:cNvSpPr>
          <p:nvPr/>
        </p:nvSpPr>
        <p:spPr>
          <a:xfrm>
            <a:off x="757417" y="538042"/>
            <a:ext cx="10058400" cy="98773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solidFill>
                  <a:schemeClr val="bg1"/>
                </a:solidFill>
              </a:rPr>
              <a:t>Results</a:t>
            </a:r>
          </a:p>
        </p:txBody>
      </p:sp>
      <p:sp>
        <p:nvSpPr>
          <p:cNvPr id="19" name="Rectangle 18">
            <a:extLst>
              <a:ext uri="{FF2B5EF4-FFF2-40B4-BE49-F238E27FC236}">
                <a16:creationId xmlns:a16="http://schemas.microsoft.com/office/drawing/2014/main" id="{58A8CB0B-B888-4AD6-AB68-DD031559DC76}"/>
              </a:ext>
            </a:extLst>
          </p:cNvPr>
          <p:cNvSpPr/>
          <p:nvPr/>
        </p:nvSpPr>
        <p:spPr>
          <a:xfrm>
            <a:off x="0" y="1455162"/>
            <a:ext cx="12192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01E3CD05-5EC7-4EBA-820E-6D3B1A102721}"/>
              </a:ext>
            </a:extLst>
          </p:cNvPr>
          <p:cNvGrpSpPr/>
          <p:nvPr/>
        </p:nvGrpSpPr>
        <p:grpSpPr>
          <a:xfrm>
            <a:off x="488990" y="2442899"/>
            <a:ext cx="2329815" cy="3336727"/>
            <a:chOff x="1936790" y="2680573"/>
            <a:chExt cx="2329815" cy="3336727"/>
          </a:xfrm>
        </p:grpSpPr>
        <p:sp>
          <p:nvSpPr>
            <p:cNvPr id="24" name="Text 1">
              <a:extLst>
                <a:ext uri="{FF2B5EF4-FFF2-40B4-BE49-F238E27FC236}">
                  <a16:creationId xmlns:a16="http://schemas.microsoft.com/office/drawing/2014/main" id="{706EED2E-712B-4C0D-8CA5-C11D3808A770}"/>
                </a:ext>
              </a:extLst>
            </p:cNvPr>
            <p:cNvSpPr/>
            <p:nvPr/>
          </p:nvSpPr>
          <p:spPr>
            <a:xfrm>
              <a:off x="1936790" y="2680573"/>
              <a:ext cx="2329815" cy="748427"/>
            </a:xfrm>
            <a:prstGeom prst="rect">
              <a:avLst/>
            </a:prstGeom>
            <a:noFill/>
            <a:ln/>
          </p:spPr>
          <p:txBody>
            <a:bodyPr wrap="none" lIns="0" tIns="0" rIns="0" bIns="0" rtlCol="0" anchor="t"/>
            <a:lstStyle/>
            <a:p>
              <a:pPr marL="0" indent="0" algn="ctr">
                <a:lnSpc>
                  <a:spcPts val="5850"/>
                </a:lnSpc>
                <a:buNone/>
              </a:pPr>
              <a:r>
                <a:rPr lang="en-US" sz="4800" dirty="0">
                  <a:solidFill>
                    <a:srgbClr val="E0D6DE"/>
                  </a:solidFill>
                  <a:latin typeface="Anton" pitchFamily="34" charset="0"/>
                  <a:ea typeface="Anton" pitchFamily="34" charset="-122"/>
                  <a:cs typeface="Anton" pitchFamily="34" charset="-120"/>
                </a:rPr>
                <a:t>99.99%</a:t>
              </a:r>
              <a:endParaRPr lang="en-US" sz="4800" dirty="0"/>
            </a:p>
          </p:txBody>
        </p:sp>
        <p:sp>
          <p:nvSpPr>
            <p:cNvPr id="25" name="Text 2">
              <a:extLst>
                <a:ext uri="{FF2B5EF4-FFF2-40B4-BE49-F238E27FC236}">
                  <a16:creationId xmlns:a16="http://schemas.microsoft.com/office/drawing/2014/main" id="{E8F4F8D8-FD05-4CE6-9296-9C426683ECF6}"/>
                </a:ext>
              </a:extLst>
            </p:cNvPr>
            <p:cNvSpPr/>
            <p:nvPr/>
          </p:nvSpPr>
          <p:spPr>
            <a:xfrm>
              <a:off x="1936790" y="3712369"/>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Anton" pitchFamily="34" charset="0"/>
                  <a:ea typeface="Anton" pitchFamily="34" charset="-122"/>
                  <a:cs typeface="Anton" pitchFamily="34" charset="-120"/>
                </a:rPr>
                <a:t>Test Cases Passed</a:t>
              </a:r>
              <a:endParaRPr lang="en-US" sz="2200" dirty="0"/>
            </a:p>
          </p:txBody>
        </p:sp>
        <p:sp>
          <p:nvSpPr>
            <p:cNvPr id="26" name="Text 3">
              <a:extLst>
                <a:ext uri="{FF2B5EF4-FFF2-40B4-BE49-F238E27FC236}">
                  <a16:creationId xmlns:a16="http://schemas.microsoft.com/office/drawing/2014/main" id="{AB121D41-DEF5-40A8-9C05-D68020D288B4}"/>
                </a:ext>
              </a:extLst>
            </p:cNvPr>
            <p:cNvSpPr/>
            <p:nvPr/>
          </p:nvSpPr>
          <p:spPr>
            <a:xfrm>
              <a:off x="1936790" y="4202787"/>
              <a:ext cx="2329815" cy="1814513"/>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Fira Sans" pitchFamily="34" charset="0"/>
                  <a:ea typeface="Fira Sans" pitchFamily="34" charset="-122"/>
                  <a:cs typeface="Fira Sans" pitchFamily="34" charset="-120"/>
                </a:rPr>
                <a:t>All critical test cases, including login, search, inquiry, and security checks, were successful.</a:t>
              </a:r>
              <a:endParaRPr lang="en-US" sz="1750" dirty="0"/>
            </a:p>
          </p:txBody>
        </p:sp>
      </p:grpSp>
      <p:grpSp>
        <p:nvGrpSpPr>
          <p:cNvPr id="3" name="Group 2">
            <a:extLst>
              <a:ext uri="{FF2B5EF4-FFF2-40B4-BE49-F238E27FC236}">
                <a16:creationId xmlns:a16="http://schemas.microsoft.com/office/drawing/2014/main" id="{14B0F6A4-6A65-4B44-B52E-4E0232B6C894}"/>
              </a:ext>
            </a:extLst>
          </p:cNvPr>
          <p:cNvGrpSpPr/>
          <p:nvPr/>
        </p:nvGrpSpPr>
        <p:grpSpPr>
          <a:xfrm>
            <a:off x="3131136" y="2442646"/>
            <a:ext cx="2329815" cy="2973824"/>
            <a:chOff x="3413077" y="2588796"/>
            <a:chExt cx="2329815" cy="2973824"/>
          </a:xfrm>
        </p:grpSpPr>
        <p:sp>
          <p:nvSpPr>
            <p:cNvPr id="27" name="Text 4">
              <a:extLst>
                <a:ext uri="{FF2B5EF4-FFF2-40B4-BE49-F238E27FC236}">
                  <a16:creationId xmlns:a16="http://schemas.microsoft.com/office/drawing/2014/main" id="{280B34A5-39DC-4D23-80D5-FC35F05CB25F}"/>
                </a:ext>
              </a:extLst>
            </p:cNvPr>
            <p:cNvSpPr/>
            <p:nvPr/>
          </p:nvSpPr>
          <p:spPr>
            <a:xfrm>
              <a:off x="3413077" y="2588796"/>
              <a:ext cx="2329815" cy="748427"/>
            </a:xfrm>
            <a:prstGeom prst="rect">
              <a:avLst/>
            </a:prstGeom>
            <a:noFill/>
            <a:ln/>
          </p:spPr>
          <p:txBody>
            <a:bodyPr wrap="none" lIns="0" tIns="0" rIns="0" bIns="0" rtlCol="0" anchor="t"/>
            <a:lstStyle/>
            <a:p>
              <a:pPr marL="0" indent="0" algn="ctr">
                <a:lnSpc>
                  <a:spcPts val="5850"/>
                </a:lnSpc>
                <a:buNone/>
              </a:pPr>
              <a:r>
                <a:rPr lang="en-US" sz="4800" dirty="0">
                  <a:solidFill>
                    <a:srgbClr val="E0D6DE"/>
                  </a:solidFill>
                  <a:latin typeface="Anton" pitchFamily="34" charset="0"/>
                  <a:ea typeface="Anton" pitchFamily="34" charset="-122"/>
                  <a:cs typeface="Anton" pitchFamily="34" charset="-120"/>
                </a:rPr>
                <a:t>Fast</a:t>
              </a:r>
              <a:endParaRPr lang="en-US" sz="5850" dirty="0"/>
            </a:p>
          </p:txBody>
        </p:sp>
        <p:sp>
          <p:nvSpPr>
            <p:cNvPr id="28" name="Text 5">
              <a:extLst>
                <a:ext uri="{FF2B5EF4-FFF2-40B4-BE49-F238E27FC236}">
                  <a16:creationId xmlns:a16="http://schemas.microsoft.com/office/drawing/2014/main" id="{AF53FE5D-8FC0-44D3-9B11-4388CF3B6D1E}"/>
                </a:ext>
              </a:extLst>
            </p:cNvPr>
            <p:cNvSpPr/>
            <p:nvPr/>
          </p:nvSpPr>
          <p:spPr>
            <a:xfrm>
              <a:off x="3413077" y="3620592"/>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Anton" pitchFamily="34" charset="0"/>
                  <a:ea typeface="Anton" pitchFamily="34" charset="-122"/>
                  <a:cs typeface="Anton" pitchFamily="34" charset="-120"/>
                </a:rPr>
                <a:t>Property Search</a:t>
              </a:r>
              <a:endParaRPr lang="en-US" sz="2200" dirty="0"/>
            </a:p>
          </p:txBody>
        </p:sp>
        <p:sp>
          <p:nvSpPr>
            <p:cNvPr id="29" name="Text 6">
              <a:extLst>
                <a:ext uri="{FF2B5EF4-FFF2-40B4-BE49-F238E27FC236}">
                  <a16:creationId xmlns:a16="http://schemas.microsoft.com/office/drawing/2014/main" id="{A854804E-BA53-46B2-9CF3-5D300B86351D}"/>
                </a:ext>
              </a:extLst>
            </p:cNvPr>
            <p:cNvSpPr/>
            <p:nvPr/>
          </p:nvSpPr>
          <p:spPr>
            <a:xfrm>
              <a:off x="3413077" y="4111010"/>
              <a:ext cx="2329815" cy="1451610"/>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Fira Sans" pitchFamily="34" charset="0"/>
                  <a:ea typeface="Fira Sans" pitchFamily="34" charset="-122"/>
                  <a:cs typeface="Fira Sans" pitchFamily="34" charset="-120"/>
                </a:rPr>
                <a:t>Delivered fast and reliable property search and filtering capabilities.</a:t>
              </a:r>
              <a:endParaRPr lang="en-US" sz="1750" dirty="0"/>
            </a:p>
          </p:txBody>
        </p:sp>
      </p:grpSp>
      <p:grpSp>
        <p:nvGrpSpPr>
          <p:cNvPr id="4" name="Group 3">
            <a:extLst>
              <a:ext uri="{FF2B5EF4-FFF2-40B4-BE49-F238E27FC236}">
                <a16:creationId xmlns:a16="http://schemas.microsoft.com/office/drawing/2014/main" id="{70806509-0716-4045-98DC-B4237F02EAB2}"/>
              </a:ext>
            </a:extLst>
          </p:cNvPr>
          <p:cNvGrpSpPr/>
          <p:nvPr/>
        </p:nvGrpSpPr>
        <p:grpSpPr>
          <a:xfrm>
            <a:off x="6096000" y="2477948"/>
            <a:ext cx="2329815" cy="2973824"/>
            <a:chOff x="7163395" y="2680573"/>
            <a:chExt cx="2329815" cy="2973824"/>
          </a:xfrm>
        </p:grpSpPr>
        <p:sp>
          <p:nvSpPr>
            <p:cNvPr id="30" name="Text 7">
              <a:extLst>
                <a:ext uri="{FF2B5EF4-FFF2-40B4-BE49-F238E27FC236}">
                  <a16:creationId xmlns:a16="http://schemas.microsoft.com/office/drawing/2014/main" id="{B0A8611F-08A7-4B97-B4CF-B5A5E4079CC9}"/>
                </a:ext>
              </a:extLst>
            </p:cNvPr>
            <p:cNvSpPr/>
            <p:nvPr/>
          </p:nvSpPr>
          <p:spPr>
            <a:xfrm>
              <a:off x="7163395" y="2680573"/>
              <a:ext cx="2329815" cy="748427"/>
            </a:xfrm>
            <a:prstGeom prst="rect">
              <a:avLst/>
            </a:prstGeom>
            <a:noFill/>
            <a:ln/>
          </p:spPr>
          <p:txBody>
            <a:bodyPr wrap="none" lIns="0" tIns="0" rIns="0" bIns="0" rtlCol="0" anchor="t"/>
            <a:lstStyle/>
            <a:p>
              <a:pPr marL="0" indent="0" algn="ctr">
                <a:lnSpc>
                  <a:spcPts val="5850"/>
                </a:lnSpc>
                <a:buNone/>
              </a:pPr>
              <a:r>
                <a:rPr lang="en-US" sz="4800" dirty="0">
                  <a:solidFill>
                    <a:srgbClr val="E0D6DE"/>
                  </a:solidFill>
                  <a:latin typeface="Anton" pitchFamily="34" charset="0"/>
                  <a:ea typeface="Anton" pitchFamily="34" charset="-122"/>
                  <a:cs typeface="Anton" pitchFamily="34" charset="-120"/>
                </a:rPr>
                <a:t>Scalable</a:t>
              </a:r>
              <a:endParaRPr lang="en-US" sz="4800" dirty="0"/>
            </a:p>
          </p:txBody>
        </p:sp>
        <p:sp>
          <p:nvSpPr>
            <p:cNvPr id="31" name="Text 8">
              <a:extLst>
                <a:ext uri="{FF2B5EF4-FFF2-40B4-BE49-F238E27FC236}">
                  <a16:creationId xmlns:a16="http://schemas.microsoft.com/office/drawing/2014/main" id="{C5B017AF-DC93-47D1-A6F2-E3C0E0D98677}"/>
                </a:ext>
              </a:extLst>
            </p:cNvPr>
            <p:cNvSpPr/>
            <p:nvPr/>
          </p:nvSpPr>
          <p:spPr>
            <a:xfrm>
              <a:off x="7163395" y="3712369"/>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Anton" pitchFamily="34" charset="0"/>
                  <a:ea typeface="Anton" pitchFamily="34" charset="-122"/>
                  <a:cs typeface="Anton" pitchFamily="34" charset="-120"/>
                </a:rPr>
                <a:t>Web Platform</a:t>
              </a:r>
              <a:endParaRPr lang="en-US" sz="2200" dirty="0"/>
            </a:p>
          </p:txBody>
        </p:sp>
        <p:sp>
          <p:nvSpPr>
            <p:cNvPr id="32" name="Text 9">
              <a:extLst>
                <a:ext uri="{FF2B5EF4-FFF2-40B4-BE49-F238E27FC236}">
                  <a16:creationId xmlns:a16="http://schemas.microsoft.com/office/drawing/2014/main" id="{ACA3C5F6-362A-44EF-9AC1-F3E00133E50C}"/>
                </a:ext>
              </a:extLst>
            </p:cNvPr>
            <p:cNvSpPr/>
            <p:nvPr/>
          </p:nvSpPr>
          <p:spPr>
            <a:xfrm>
              <a:off x="7163395" y="4202787"/>
              <a:ext cx="2329815" cy="1451610"/>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Fira Sans" pitchFamily="34" charset="0"/>
                  <a:ea typeface="Fira Sans" pitchFamily="34" charset="-122"/>
                  <a:cs typeface="Fira Sans" pitchFamily="34" charset="-120"/>
                </a:rPr>
                <a:t>A functional and scalable web platform was successfully delivered.</a:t>
              </a:r>
              <a:endParaRPr lang="en-US" sz="1750" dirty="0"/>
            </a:p>
          </p:txBody>
        </p:sp>
      </p:grpSp>
      <p:grpSp>
        <p:nvGrpSpPr>
          <p:cNvPr id="36" name="Group 35">
            <a:extLst>
              <a:ext uri="{FF2B5EF4-FFF2-40B4-BE49-F238E27FC236}">
                <a16:creationId xmlns:a16="http://schemas.microsoft.com/office/drawing/2014/main" id="{6425A52E-FA3B-44A6-A08F-65C2BC7B5CBA}"/>
              </a:ext>
            </a:extLst>
          </p:cNvPr>
          <p:cNvGrpSpPr/>
          <p:nvPr/>
        </p:nvGrpSpPr>
        <p:grpSpPr>
          <a:xfrm>
            <a:off x="9060864" y="2477948"/>
            <a:ext cx="2329815" cy="2973824"/>
            <a:chOff x="7163395" y="2680573"/>
            <a:chExt cx="2329815" cy="2973824"/>
          </a:xfrm>
        </p:grpSpPr>
        <p:sp>
          <p:nvSpPr>
            <p:cNvPr id="57" name="Text 7">
              <a:extLst>
                <a:ext uri="{FF2B5EF4-FFF2-40B4-BE49-F238E27FC236}">
                  <a16:creationId xmlns:a16="http://schemas.microsoft.com/office/drawing/2014/main" id="{E20A668C-643C-4E10-82FD-440D874DFCFC}"/>
                </a:ext>
              </a:extLst>
            </p:cNvPr>
            <p:cNvSpPr/>
            <p:nvPr/>
          </p:nvSpPr>
          <p:spPr>
            <a:xfrm>
              <a:off x="7163395" y="2680573"/>
              <a:ext cx="2329815" cy="748427"/>
            </a:xfrm>
            <a:prstGeom prst="rect">
              <a:avLst/>
            </a:prstGeom>
            <a:noFill/>
            <a:ln/>
          </p:spPr>
          <p:txBody>
            <a:bodyPr wrap="none" lIns="0" tIns="0" rIns="0" bIns="0" rtlCol="0" anchor="t"/>
            <a:lstStyle/>
            <a:p>
              <a:pPr marL="0" indent="0" algn="ctr">
                <a:lnSpc>
                  <a:spcPts val="5850"/>
                </a:lnSpc>
                <a:buNone/>
              </a:pPr>
              <a:r>
                <a:rPr lang="en-US" sz="4800" dirty="0">
                  <a:solidFill>
                    <a:srgbClr val="E0D6DE"/>
                  </a:solidFill>
                  <a:latin typeface="Anton" pitchFamily="34" charset="0"/>
                </a:rPr>
                <a:t>Responsive</a:t>
              </a:r>
              <a:endParaRPr lang="en-US" sz="4800" dirty="0"/>
            </a:p>
          </p:txBody>
        </p:sp>
        <p:sp>
          <p:nvSpPr>
            <p:cNvPr id="58" name="Text 8">
              <a:extLst>
                <a:ext uri="{FF2B5EF4-FFF2-40B4-BE49-F238E27FC236}">
                  <a16:creationId xmlns:a16="http://schemas.microsoft.com/office/drawing/2014/main" id="{60661379-CD3E-4B2A-8EEF-D3886444E2A8}"/>
                </a:ext>
              </a:extLst>
            </p:cNvPr>
            <p:cNvSpPr/>
            <p:nvPr/>
          </p:nvSpPr>
          <p:spPr>
            <a:xfrm>
              <a:off x="7163395" y="3712369"/>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Anton" pitchFamily="34" charset="0"/>
                  <a:ea typeface="Anton" pitchFamily="34" charset="-122"/>
                  <a:cs typeface="Anton" pitchFamily="34" charset="-120"/>
                </a:rPr>
                <a:t>Tested On multiple Devices</a:t>
              </a:r>
              <a:endParaRPr lang="en-US" sz="2200" dirty="0"/>
            </a:p>
          </p:txBody>
        </p:sp>
        <p:sp>
          <p:nvSpPr>
            <p:cNvPr id="59" name="Text 9">
              <a:extLst>
                <a:ext uri="{FF2B5EF4-FFF2-40B4-BE49-F238E27FC236}">
                  <a16:creationId xmlns:a16="http://schemas.microsoft.com/office/drawing/2014/main" id="{0D8B1642-13F9-4FD6-A5A3-78EDE86E35B3}"/>
                </a:ext>
              </a:extLst>
            </p:cNvPr>
            <p:cNvSpPr/>
            <p:nvPr/>
          </p:nvSpPr>
          <p:spPr>
            <a:xfrm>
              <a:off x="7163395" y="4202787"/>
              <a:ext cx="2329815" cy="1451610"/>
            </a:xfrm>
            <a:prstGeom prst="rect">
              <a:avLst/>
            </a:prstGeom>
            <a:noFill/>
            <a:ln/>
          </p:spPr>
          <p:txBody>
            <a:bodyPr wrap="square" lIns="0" tIns="0" rIns="0" bIns="0" rtlCol="0" anchor="t"/>
            <a:lstStyle/>
            <a:p>
              <a:pPr marL="0" indent="0" algn="ctr">
                <a:lnSpc>
                  <a:spcPts val="2850"/>
                </a:lnSpc>
                <a:buNone/>
              </a:pPr>
              <a:r>
                <a:rPr lang="it-IT" sz="1750" dirty="0">
                  <a:solidFill>
                    <a:srgbClr val="E0D6DE"/>
                  </a:solidFill>
                  <a:latin typeface="Fira Sans" pitchFamily="34" charset="0"/>
                  <a:ea typeface="Fira Sans" pitchFamily="34" charset="-122"/>
                  <a:cs typeface="Fira Sans" pitchFamily="34" charset="-120"/>
                </a:rPr>
                <a:t>Responsive design for multi device access</a:t>
              </a:r>
              <a:endParaRPr lang="en-US" sz="1750" dirty="0"/>
            </a:p>
          </p:txBody>
        </p:sp>
      </p:grpSp>
    </p:spTree>
    <p:extLst>
      <p:ext uri="{BB962C8B-B14F-4D97-AF65-F5344CB8AC3E}">
        <p14:creationId xmlns:p14="http://schemas.microsoft.com/office/powerpoint/2010/main" val="267629991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3.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4.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5.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6.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7.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8.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9.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{4CE8EB98-7C1E-4BF9-AADB-02FEAC4FE22B}TF427093bb-7ddc-497b-80f4-fe945bcee621ff7241c0_win32-add2936a5c77</Template>
  <TotalTime>107</TotalTime>
  <Words>467</Words>
  <Application>Microsoft Office PowerPoint</Application>
  <PresentationFormat>Widescreen</PresentationFormat>
  <Paragraphs>79</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Anton</vt:lpstr>
      <vt:lpstr>Arial</vt:lpstr>
      <vt:lpstr>Bookman Old Style</vt:lpstr>
      <vt:lpstr>Calibri</vt:lpstr>
      <vt:lpstr>Fira Sans</vt:lpstr>
      <vt:lpstr>Franklin Gothic Book</vt:lpstr>
      <vt:lpstr>Times New Roman</vt:lpstr>
      <vt:lpstr>1_RetrospectVTI</vt:lpstr>
      <vt:lpstr>Real Estate Property Listing System</vt:lpstr>
      <vt:lpstr>Objective &amp; Motivation</vt:lpstr>
      <vt:lpstr>Problem Statement</vt:lpstr>
      <vt:lpstr>Technology Uses.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Property Listing System</dc:title>
  <dc:creator>Shahriar Hosen</dc:creator>
  <cp:lastModifiedBy>Shahriar Hosen</cp:lastModifiedBy>
  <cp:revision>27</cp:revision>
  <dcterms:created xsi:type="dcterms:W3CDTF">2025-10-09T06:41:18Z</dcterms:created>
  <dcterms:modified xsi:type="dcterms:W3CDTF">2025-10-09T14:25:35Z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